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5.xml" ContentType="application/vnd.openxmlformats-officedocument.drawingml.chart+xml"/>
  <Override PartName="/ppt/theme/theme1.xml" ContentType="application/vnd.openxmlformats-officedocument.theme+xml"/>
  <Override PartName="/ppt/charts/chart13.xml" ContentType="application/vnd.openxmlformats-officedocument.drawingml.chart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19.xml" ContentType="application/vnd.openxmlformats-officedocument.drawingml.chart+xml"/>
  <Override PartName="/ppt/charts/chart14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2.xml" ContentType="application/vnd.openxmlformats-officedocument.drawingml.chart+xml"/>
  <Override PartName="/ppt/notesMasters/notesMaster1.xml" ContentType="application/vnd.openxmlformats-officedocument.presentationml.notesMaster+xml"/>
  <Override PartName="/ppt/charts/chart10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265" r:id="rId3"/>
    <p:sldId id="281" r:id="rId4"/>
    <p:sldId id="266" r:id="rId5"/>
    <p:sldId id="277" r:id="rId6"/>
    <p:sldId id="288" r:id="rId7"/>
    <p:sldId id="294" r:id="rId8"/>
    <p:sldId id="295" r:id="rId9"/>
    <p:sldId id="296" r:id="rId10"/>
    <p:sldId id="297" r:id="rId11"/>
    <p:sldId id="289" r:id="rId12"/>
    <p:sldId id="275" r:id="rId13"/>
    <p:sldId id="268" r:id="rId14"/>
    <p:sldId id="279" r:id="rId15"/>
    <p:sldId id="300" r:id="rId16"/>
    <p:sldId id="292" r:id="rId17"/>
    <p:sldId id="298" r:id="rId18"/>
    <p:sldId id="293" r:id="rId19"/>
    <p:sldId id="299" r:id="rId20"/>
    <p:sldId id="290" r:id="rId21"/>
    <p:sldId id="291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>
        <p:scale>
          <a:sx n="70" d="100"/>
          <a:sy n="70" d="100"/>
        </p:scale>
        <p:origin x="-427" y="346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js.state.md.us\djs\OnePagers\PowerPoints\Annual%20Trend%20Dat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Data'!$E$181:$E$190</c:f>
              <c:numCache>
                <c:formatCode>_(* #,##0_);_(* \(#,##0\);_(* "-"??_);_(@_)</c:formatCode>
                <c:ptCount val="10"/>
                <c:pt idx="0">
                  <c:v>1743</c:v>
                </c:pt>
                <c:pt idx="1">
                  <c:v>1815</c:v>
                </c:pt>
                <c:pt idx="2">
                  <c:v>2691</c:v>
                </c:pt>
                <c:pt idx="3">
                  <c:v>3069</c:v>
                </c:pt>
                <c:pt idx="4">
                  <c:v>4490</c:v>
                </c:pt>
                <c:pt idx="5">
                  <c:v>4384</c:v>
                </c:pt>
                <c:pt idx="6">
                  <c:v>5192</c:v>
                </c:pt>
                <c:pt idx="7">
                  <c:v>7265</c:v>
                </c:pt>
                <c:pt idx="8">
                  <c:v>5965</c:v>
                </c:pt>
                <c:pt idx="9">
                  <c:v>6037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E8-411C-BBD1-134FEB0082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00746752"/>
        <c:axId val="100762752"/>
      </c:barChart>
      <c:catAx>
        <c:axId val="10074675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762752"/>
        <c:crosses val="autoZero"/>
        <c:auto val="0"/>
        <c:lblAlgn val="ctr"/>
        <c:lblOffset val="100"/>
        <c:noMultiLvlLbl val="0"/>
      </c:catAx>
      <c:valAx>
        <c:axId val="100762752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10074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Data'!$Z$181:$Z$190</c:f>
              <c:numCache>
                <c:formatCode>0.0</c:formatCode>
                <c:ptCount val="10"/>
                <c:pt idx="0">
                  <c:v>10.4</c:v>
                </c:pt>
                <c:pt idx="1">
                  <c:v>18.3</c:v>
                </c:pt>
                <c:pt idx="2">
                  <c:v>24.2</c:v>
                </c:pt>
                <c:pt idx="3">
                  <c:v>27.7</c:v>
                </c:pt>
                <c:pt idx="4">
                  <c:v>47</c:v>
                </c:pt>
                <c:pt idx="5">
                  <c:v>37</c:v>
                </c:pt>
                <c:pt idx="6">
                  <c:v>28.9</c:v>
                </c:pt>
                <c:pt idx="7">
                  <c:v>18.899999999999999</c:v>
                </c:pt>
                <c:pt idx="8">
                  <c:v>16.899999999999999</c:v>
                </c:pt>
                <c:pt idx="9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8-49F5-B728-CA4C344A9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76556928"/>
        <c:axId val="76562816"/>
      </c:barChart>
      <c:catAx>
        <c:axId val="7655692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6562816"/>
        <c:crosses val="autoZero"/>
        <c:auto val="0"/>
        <c:lblAlgn val="ctr"/>
        <c:lblOffset val="100"/>
        <c:noMultiLvlLbl val="0"/>
      </c:catAx>
      <c:valAx>
        <c:axId val="76562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7655692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6.1990955949783398E-2"/>
          <c:w val="0.93198117476694697"/>
          <c:h val="0.82316446889921902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Data'!$S$181:$S$190</c:f>
              <c:numCache>
                <c:formatCode>#,##0_);\(#,##0\)</c:formatCode>
                <c:ptCount val="10"/>
                <c:pt idx="0">
                  <c:v>175</c:v>
                </c:pt>
                <c:pt idx="1">
                  <c:v>201</c:v>
                </c:pt>
                <c:pt idx="2">
                  <c:v>290</c:v>
                </c:pt>
                <c:pt idx="3">
                  <c:v>315</c:v>
                </c:pt>
                <c:pt idx="4">
                  <c:v>361</c:v>
                </c:pt>
                <c:pt idx="5">
                  <c:v>397</c:v>
                </c:pt>
                <c:pt idx="6">
                  <c:v>520</c:v>
                </c:pt>
                <c:pt idx="7">
                  <c:v>563</c:v>
                </c:pt>
                <c:pt idx="8">
                  <c:v>577</c:v>
                </c:pt>
                <c:pt idx="9">
                  <c:v>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15-43FF-A24E-922AF58B00EA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Data'!$B$53:$B$62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Data'!$T$181:$T$190</c:f>
              <c:numCache>
                <c:formatCode>#,##0_);\(#,##0\)</c:formatCode>
                <c:ptCount val="10"/>
                <c:pt idx="0">
                  <c:v>108</c:v>
                </c:pt>
                <c:pt idx="1">
                  <c:v>161</c:v>
                </c:pt>
                <c:pt idx="2">
                  <c:v>308</c:v>
                </c:pt>
                <c:pt idx="3">
                  <c:v>294</c:v>
                </c:pt>
                <c:pt idx="4">
                  <c:v>282</c:v>
                </c:pt>
                <c:pt idx="5">
                  <c:v>252</c:v>
                </c:pt>
                <c:pt idx="6">
                  <c:v>246</c:v>
                </c:pt>
                <c:pt idx="7">
                  <c:v>230</c:v>
                </c:pt>
                <c:pt idx="8">
                  <c:v>158</c:v>
                </c:pt>
                <c:pt idx="9">
                  <c:v>150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15-43FF-A24E-922AF58B00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535744"/>
        <c:axId val="87393024"/>
      </c:lineChart>
      <c:catAx>
        <c:axId val="855357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7393024"/>
        <c:crosses val="autoZero"/>
        <c:auto val="0"/>
        <c:lblAlgn val="ctr"/>
        <c:lblOffset val="100"/>
        <c:noMultiLvlLbl val="0"/>
      </c:catAx>
      <c:valAx>
        <c:axId val="87393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855357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0340151446586399"/>
          <c:y val="3.78711697182431E-2"/>
          <c:w val="0.28357161776796203"/>
          <c:h val="0.2267449954335649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Data'!$AF$181:$AF$190</c:f>
              <c:numCache>
                <c:formatCode>0.0</c:formatCode>
                <c:ptCount val="10"/>
                <c:pt idx="0">
                  <c:v>105.9</c:v>
                </c:pt>
                <c:pt idx="1">
                  <c:v>155.9</c:v>
                </c:pt>
                <c:pt idx="2">
                  <c:v>182.8</c:v>
                </c:pt>
                <c:pt idx="3">
                  <c:v>185.8</c:v>
                </c:pt>
                <c:pt idx="4">
                  <c:v>175.7</c:v>
                </c:pt>
                <c:pt idx="5">
                  <c:v>146</c:v>
                </c:pt>
                <c:pt idx="6">
                  <c:v>130</c:v>
                </c:pt>
                <c:pt idx="7">
                  <c:v>107</c:v>
                </c:pt>
                <c:pt idx="8">
                  <c:v>113</c:v>
                </c:pt>
                <c:pt idx="9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F-4646-BFDE-01299B9BA9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92955776"/>
        <c:axId val="116571520"/>
      </c:barChart>
      <c:catAx>
        <c:axId val="9295577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6571520"/>
        <c:crosses val="autoZero"/>
        <c:auto val="0"/>
        <c:lblAlgn val="ctr"/>
        <c:lblOffset val="100"/>
        <c:noMultiLvlLbl val="0"/>
      </c:catAx>
      <c:valAx>
        <c:axId val="11657152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9295577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20252172613588"/>
          <c:w val="0.89563989704381797"/>
          <c:h val="0.7649031025881839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-3.2656100661016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Data'!$AF$181:$AF$190</c:f>
              <c:numCache>
                <c:formatCode>0.0</c:formatCode>
                <c:ptCount val="10"/>
                <c:pt idx="0">
                  <c:v>105.9</c:v>
                </c:pt>
                <c:pt idx="1">
                  <c:v>155.9</c:v>
                </c:pt>
                <c:pt idx="2">
                  <c:v>182.8</c:v>
                </c:pt>
                <c:pt idx="3">
                  <c:v>185.8</c:v>
                </c:pt>
                <c:pt idx="4">
                  <c:v>175.7</c:v>
                </c:pt>
                <c:pt idx="5">
                  <c:v>146</c:v>
                </c:pt>
                <c:pt idx="6">
                  <c:v>130</c:v>
                </c:pt>
                <c:pt idx="7">
                  <c:v>107</c:v>
                </c:pt>
                <c:pt idx="8">
                  <c:v>113</c:v>
                </c:pt>
                <c:pt idx="9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3B-4381-982B-1E2C5A577C76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4541582334756601E-2"/>
                  <c:y val="-1.306244026440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Data'!$AG$181:$AG$190</c:f>
              <c:numCache>
                <c:formatCode>0</c:formatCode>
                <c:ptCount val="10"/>
                <c:pt idx="0">
                  <c:v>34.541596463266913</c:v>
                </c:pt>
                <c:pt idx="1">
                  <c:v>49.874448249619995</c:v>
                </c:pt>
                <c:pt idx="2">
                  <c:v>61.466813165904981</c:v>
                </c:pt>
                <c:pt idx="3">
                  <c:v>56.1</c:v>
                </c:pt>
                <c:pt idx="4">
                  <c:v>41.4</c:v>
                </c:pt>
                <c:pt idx="5">
                  <c:v>28</c:v>
                </c:pt>
                <c:pt idx="6">
                  <c:v>34</c:v>
                </c:pt>
                <c:pt idx="7">
                  <c:v>30</c:v>
                </c:pt>
                <c:pt idx="8">
                  <c:v>30</c:v>
                </c:pt>
                <c:pt idx="9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3B-4381-982B-1E2C5A577C76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-1.3062440264406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Data'!$AH$181:$AH$190</c:f>
              <c:numCache>
                <c:formatCode>0</c:formatCode>
                <c:ptCount val="10"/>
                <c:pt idx="0">
                  <c:v>53.601007513661202</c:v>
                </c:pt>
                <c:pt idx="1">
                  <c:v>73.295304414003212</c:v>
                </c:pt>
                <c:pt idx="2">
                  <c:v>102.38680745814321</c:v>
                </c:pt>
                <c:pt idx="3">
                  <c:v>100.2</c:v>
                </c:pt>
                <c:pt idx="4">
                  <c:v>111.2</c:v>
                </c:pt>
                <c:pt idx="5">
                  <c:v>99</c:v>
                </c:pt>
                <c:pt idx="6">
                  <c:v>82</c:v>
                </c:pt>
                <c:pt idx="7">
                  <c:v>68</c:v>
                </c:pt>
                <c:pt idx="8">
                  <c:v>69</c:v>
                </c:pt>
                <c:pt idx="9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C3B-4381-982B-1E2C5A577C76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9.6829526814688257E-3"/>
                  <c:y val="1.959366039660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Data'!$AI$181:$AI$190</c:f>
              <c:numCache>
                <c:formatCode>0</c:formatCode>
                <c:ptCount val="10"/>
                <c:pt idx="0">
                  <c:v>17.782938676381317</c:v>
                </c:pt>
                <c:pt idx="1">
                  <c:v>32.705136986301369</c:v>
                </c:pt>
                <c:pt idx="2">
                  <c:v>18.915981735159765</c:v>
                </c:pt>
                <c:pt idx="3">
                  <c:v>29.5</c:v>
                </c:pt>
                <c:pt idx="4">
                  <c:v>23</c:v>
                </c:pt>
                <c:pt idx="5">
                  <c:v>19</c:v>
                </c:pt>
                <c:pt idx="6">
                  <c:v>14</c:v>
                </c:pt>
                <c:pt idx="7">
                  <c:v>9</c:v>
                </c:pt>
                <c:pt idx="8">
                  <c:v>13</c:v>
                </c:pt>
                <c:pt idx="9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C3B-4381-982B-1E2C5A577C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346432"/>
        <c:axId val="93385088"/>
      </c:lineChart>
      <c:catAx>
        <c:axId val="9334643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385088"/>
        <c:crosses val="autoZero"/>
        <c:auto val="0"/>
        <c:lblAlgn val="ctr"/>
        <c:lblOffset val="100"/>
        <c:noMultiLvlLbl val="0"/>
      </c:catAx>
      <c:valAx>
        <c:axId val="93385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9334643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8.1229146389013476E-2"/>
          <c:y val="5.7556248847715354E-2"/>
          <c:w val="0.46302844524203202"/>
          <c:h val="0.151352878462413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15485564307"/>
          <c:y val="0.13971541057367828"/>
          <c:w val="0.86633808178557836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Data'!$A$55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Data'!$B$55:$K$55</c:f>
              <c:numCache>
                <c:formatCode>0%</c:formatCode>
                <c:ptCount val="10"/>
                <c:pt idx="0">
                  <c:v>0.28925619834710742</c:v>
                </c:pt>
                <c:pt idx="1">
                  <c:v>0.171875</c:v>
                </c:pt>
                <c:pt idx="2">
                  <c:v>0.23076923076923078</c:v>
                </c:pt>
                <c:pt idx="3">
                  <c:v>0.37209302325581395</c:v>
                </c:pt>
                <c:pt idx="4">
                  <c:v>0.47154471544715448</c:v>
                </c:pt>
                <c:pt idx="5">
                  <c:v>0.39583333333333331</c:v>
                </c:pt>
                <c:pt idx="6">
                  <c:v>0.27467811158798283</c:v>
                </c:pt>
                <c:pt idx="7">
                  <c:v>0.24423963133640553</c:v>
                </c:pt>
                <c:pt idx="8">
                  <c:v>0.32089552238805968</c:v>
                </c:pt>
                <c:pt idx="9">
                  <c:v>0.39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Data'!$A$57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Data'!$B$57:$K$57</c:f>
              <c:numCache>
                <c:formatCode>0%</c:formatCode>
                <c:ptCount val="10"/>
                <c:pt idx="0">
                  <c:v>0.17355371900826447</c:v>
                </c:pt>
                <c:pt idx="1">
                  <c:v>0.1875</c:v>
                </c:pt>
                <c:pt idx="2">
                  <c:v>0.17032967032967034</c:v>
                </c:pt>
                <c:pt idx="3">
                  <c:v>0.16744186046511628</c:v>
                </c:pt>
                <c:pt idx="4">
                  <c:v>0.14227642276422764</c:v>
                </c:pt>
                <c:pt idx="5">
                  <c:v>0.16666666666666666</c:v>
                </c:pt>
                <c:pt idx="6">
                  <c:v>0.15021459227467812</c:v>
                </c:pt>
                <c:pt idx="7">
                  <c:v>0.19815668202764977</c:v>
                </c:pt>
                <c:pt idx="8">
                  <c:v>0.17164179104477612</c:v>
                </c:pt>
                <c:pt idx="9">
                  <c:v>0.16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Data'!$A$56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Data'!$B$56:$K$56</c:f>
              <c:numCache>
                <c:formatCode>0%</c:formatCode>
                <c:ptCount val="10"/>
                <c:pt idx="0">
                  <c:v>0.50413223140495866</c:v>
                </c:pt>
                <c:pt idx="1">
                  <c:v>0.578125</c:v>
                </c:pt>
                <c:pt idx="2">
                  <c:v>0.54395604395604391</c:v>
                </c:pt>
                <c:pt idx="3">
                  <c:v>0.44651162790697674</c:v>
                </c:pt>
                <c:pt idx="4">
                  <c:v>0.34959349593495936</c:v>
                </c:pt>
                <c:pt idx="5">
                  <c:v>0.40416666666666667</c:v>
                </c:pt>
                <c:pt idx="6">
                  <c:v>0.43776824034334766</c:v>
                </c:pt>
                <c:pt idx="7">
                  <c:v>0.38248847926267282</c:v>
                </c:pt>
                <c:pt idx="8">
                  <c:v>0.36567164179104478</c:v>
                </c:pt>
                <c:pt idx="9">
                  <c:v>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Data'!$A$58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Data'!$B$58:$K$58</c:f>
              <c:numCache>
                <c:formatCode>0%</c:formatCode>
                <c:ptCount val="10"/>
                <c:pt idx="0">
                  <c:v>3.3057851239669422E-2</c:v>
                </c:pt>
                <c:pt idx="1">
                  <c:v>6.25E-2</c:v>
                </c:pt>
                <c:pt idx="2">
                  <c:v>5.4945054945054944E-2</c:v>
                </c:pt>
                <c:pt idx="3">
                  <c:v>1.3953488372093023E-2</c:v>
                </c:pt>
                <c:pt idx="4">
                  <c:v>3.6585365853658534E-2</c:v>
                </c:pt>
                <c:pt idx="5">
                  <c:v>3.3333333333333333E-2</c:v>
                </c:pt>
                <c:pt idx="6">
                  <c:v>0.13733905579399142</c:v>
                </c:pt>
                <c:pt idx="7">
                  <c:v>0.17511520737327188</c:v>
                </c:pt>
                <c:pt idx="8">
                  <c:v>0.1417910447761194</c:v>
                </c:pt>
                <c:pt idx="9">
                  <c:v>0.14000000000000001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57344"/>
        <c:axId val="134059136"/>
      </c:lineChart>
      <c:catAx>
        <c:axId val="1340573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59136"/>
        <c:crosses val="autoZero"/>
        <c:auto val="1"/>
        <c:lblAlgn val="ctr"/>
        <c:lblOffset val="100"/>
        <c:noMultiLvlLbl val="0"/>
      </c:catAx>
      <c:valAx>
        <c:axId val="1340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5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25206157740919"/>
          <c:y val="9.9523809523809521E-3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Data'!$A$55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Data'!$B$55:$K$55</c:f>
              <c:numCache>
                <c:formatCode>0%</c:formatCode>
                <c:ptCount val="10"/>
                <c:pt idx="0">
                  <c:v>0.28925619834710742</c:v>
                </c:pt>
                <c:pt idx="1">
                  <c:v>0.171875</c:v>
                </c:pt>
                <c:pt idx="2">
                  <c:v>0.23076923076923078</c:v>
                </c:pt>
                <c:pt idx="3">
                  <c:v>0.37209302325581395</c:v>
                </c:pt>
                <c:pt idx="4">
                  <c:v>0.47154471544715448</c:v>
                </c:pt>
                <c:pt idx="5">
                  <c:v>0.39583333333333331</c:v>
                </c:pt>
                <c:pt idx="6">
                  <c:v>0.27467811158798283</c:v>
                </c:pt>
                <c:pt idx="7">
                  <c:v>0.24423963133640553</c:v>
                </c:pt>
                <c:pt idx="8">
                  <c:v>0.32089552238805968</c:v>
                </c:pt>
                <c:pt idx="9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Data'!$A$57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Data'!$B$57:$K$57</c:f>
              <c:numCache>
                <c:formatCode>0%</c:formatCode>
                <c:ptCount val="10"/>
                <c:pt idx="0">
                  <c:v>0.17355371900826447</c:v>
                </c:pt>
                <c:pt idx="1">
                  <c:v>0.1875</c:v>
                </c:pt>
                <c:pt idx="2">
                  <c:v>0.17032967032967034</c:v>
                </c:pt>
                <c:pt idx="3">
                  <c:v>0.16744186046511628</c:v>
                </c:pt>
                <c:pt idx="4">
                  <c:v>0.14227642276422764</c:v>
                </c:pt>
                <c:pt idx="5">
                  <c:v>0.16666666666666666</c:v>
                </c:pt>
                <c:pt idx="6">
                  <c:v>0.15021459227467812</c:v>
                </c:pt>
                <c:pt idx="7">
                  <c:v>0.19815668202764977</c:v>
                </c:pt>
                <c:pt idx="8">
                  <c:v>0.17164179104477612</c:v>
                </c:pt>
                <c:pt idx="9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994176"/>
        <c:axId val="130996864"/>
      </c:barChart>
      <c:catAx>
        <c:axId val="13099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0996864"/>
        <c:crosses val="autoZero"/>
        <c:auto val="1"/>
        <c:lblAlgn val="ctr"/>
        <c:lblOffset val="100"/>
        <c:noMultiLvlLbl val="0"/>
      </c:catAx>
      <c:valAx>
        <c:axId val="1309968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09941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Data'!$A$55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Data'!$B$55:$K$55</c:f>
              <c:numCache>
                <c:formatCode>0%</c:formatCode>
                <c:ptCount val="10"/>
                <c:pt idx="0">
                  <c:v>0.28925619834710742</c:v>
                </c:pt>
                <c:pt idx="1">
                  <c:v>0.171875</c:v>
                </c:pt>
                <c:pt idx="2">
                  <c:v>0.23076923076923078</c:v>
                </c:pt>
                <c:pt idx="3">
                  <c:v>0.37209302325581395</c:v>
                </c:pt>
                <c:pt idx="4">
                  <c:v>0.47154471544715448</c:v>
                </c:pt>
                <c:pt idx="5">
                  <c:v>0.39583333333333331</c:v>
                </c:pt>
                <c:pt idx="6">
                  <c:v>0.27467811158798283</c:v>
                </c:pt>
                <c:pt idx="7">
                  <c:v>0.24423963133640553</c:v>
                </c:pt>
                <c:pt idx="8">
                  <c:v>0.32089552238805968</c:v>
                </c:pt>
                <c:pt idx="9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431872"/>
        <c:axId val="132433408"/>
      </c:barChart>
      <c:catAx>
        <c:axId val="13243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2433408"/>
        <c:crosses val="autoZero"/>
        <c:auto val="1"/>
        <c:lblAlgn val="ctr"/>
        <c:lblOffset val="100"/>
        <c:noMultiLvlLbl val="0"/>
      </c:catAx>
      <c:valAx>
        <c:axId val="132433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243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818667541029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Data'!$A$57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Data'!$B$57:$K$57</c:f>
              <c:numCache>
                <c:formatCode>0%</c:formatCode>
                <c:ptCount val="10"/>
                <c:pt idx="0">
                  <c:v>0.17355371900826447</c:v>
                </c:pt>
                <c:pt idx="1">
                  <c:v>0.1875</c:v>
                </c:pt>
                <c:pt idx="2">
                  <c:v>0.17032967032967034</c:v>
                </c:pt>
                <c:pt idx="3">
                  <c:v>0.16744186046511628</c:v>
                </c:pt>
                <c:pt idx="4">
                  <c:v>0.14227642276422764</c:v>
                </c:pt>
                <c:pt idx="5">
                  <c:v>0.16666666666666666</c:v>
                </c:pt>
                <c:pt idx="6">
                  <c:v>0.15021459227467812</c:v>
                </c:pt>
                <c:pt idx="7">
                  <c:v>0.19815668202764977</c:v>
                </c:pt>
                <c:pt idx="8">
                  <c:v>0.17164179104477612</c:v>
                </c:pt>
                <c:pt idx="9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197824"/>
        <c:axId val="133199360"/>
      </c:barChart>
      <c:catAx>
        <c:axId val="13319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3199360"/>
        <c:crosses val="autoZero"/>
        <c:auto val="1"/>
        <c:lblAlgn val="ctr"/>
        <c:lblOffset val="100"/>
        <c:noMultiLvlLbl val="0"/>
      </c:catAx>
      <c:valAx>
        <c:axId val="133199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3319782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58087877904157E-2"/>
          <c:y val="7.6032938630762742E-2"/>
          <c:w val="0.89666946145620685"/>
          <c:h val="0.75855286137103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Data'!$A$58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Data'!$B$58:$K$58</c:f>
              <c:numCache>
                <c:formatCode>0%</c:formatCode>
                <c:ptCount val="10"/>
                <c:pt idx="0">
                  <c:v>3.3057851239669422E-2</c:v>
                </c:pt>
                <c:pt idx="1">
                  <c:v>6.25E-2</c:v>
                </c:pt>
                <c:pt idx="2">
                  <c:v>5.4945054945054944E-2</c:v>
                </c:pt>
                <c:pt idx="3">
                  <c:v>1.3953488372093023E-2</c:v>
                </c:pt>
                <c:pt idx="4">
                  <c:v>3.6585365853658534E-2</c:v>
                </c:pt>
                <c:pt idx="5">
                  <c:v>3.3333333333333333E-2</c:v>
                </c:pt>
                <c:pt idx="6">
                  <c:v>0.13733905579399142</c:v>
                </c:pt>
                <c:pt idx="7">
                  <c:v>0.17511520737327188</c:v>
                </c:pt>
                <c:pt idx="8">
                  <c:v>0.1417910447761194</c:v>
                </c:pt>
                <c:pt idx="9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972736"/>
        <c:axId val="135974272"/>
      </c:barChart>
      <c:catAx>
        <c:axId val="13597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5974272"/>
        <c:crosses val="autoZero"/>
        <c:auto val="1"/>
        <c:lblAlgn val="ctr"/>
        <c:lblOffset val="100"/>
        <c:noMultiLvlLbl val="0"/>
      </c:catAx>
      <c:valAx>
        <c:axId val="135974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35972736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Data'!$AK$182:$AK$187</c:f>
              <c:strCache>
                <c:ptCount val="6"/>
                <c:pt idx="0">
                  <c:v> FY15: 236 Releases </c:v>
                </c:pt>
                <c:pt idx="1">
                  <c:v> FY14: 266 Releases </c:v>
                </c:pt>
                <c:pt idx="2">
                  <c:v> FY13: 286 Releases </c:v>
                </c:pt>
                <c:pt idx="3">
                  <c:v> FY12: 247 Releases </c:v>
                </c:pt>
                <c:pt idx="4">
                  <c:v> FY11: 201 Releases </c:v>
                </c:pt>
                <c:pt idx="5">
                  <c:v> FY10: 254 Releases </c:v>
                </c:pt>
              </c:strCache>
            </c:strRef>
          </c:cat>
          <c:val>
            <c:numRef>
              <c:f>'LongTerm Trend Data'!$AN$38:$AN$43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9-49DC-85E1-FA67BEB52403}"/>
            </c:ext>
          </c:extLst>
        </c:ser>
        <c:ser>
          <c:idx val="0"/>
          <c:order val="1"/>
          <c:tx>
            <c:v>Prince George's County</c:v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Data'!$AK$182:$AK$187</c:f>
              <c:strCache>
                <c:ptCount val="6"/>
                <c:pt idx="0">
                  <c:v> FY15: 236 Releases </c:v>
                </c:pt>
                <c:pt idx="1">
                  <c:v> FY14: 266 Releases </c:v>
                </c:pt>
                <c:pt idx="2">
                  <c:v> FY13: 286 Releases </c:v>
                </c:pt>
                <c:pt idx="3">
                  <c:v> FY12: 247 Releases </c:v>
                </c:pt>
                <c:pt idx="4">
                  <c:v> FY11: 201 Releases </c:v>
                </c:pt>
                <c:pt idx="5">
                  <c:v> FY10: 254 Releases </c:v>
                </c:pt>
              </c:strCache>
            </c:strRef>
          </c:cat>
          <c:val>
            <c:numRef>
              <c:f>'LongTerm Trend Data'!$AM$182:$AM$187</c:f>
              <c:numCache>
                <c:formatCode>0.0%</c:formatCode>
                <c:ptCount val="6"/>
                <c:pt idx="0">
                  <c:v>6.7796610169491525E-2</c:v>
                </c:pt>
                <c:pt idx="1">
                  <c:v>0.11654135338345864</c:v>
                </c:pt>
                <c:pt idx="2">
                  <c:v>0.15734265734265734</c:v>
                </c:pt>
                <c:pt idx="3">
                  <c:v>0.16194331983805668</c:v>
                </c:pt>
                <c:pt idx="4">
                  <c:v>0.16900000000000001</c:v>
                </c:pt>
                <c:pt idx="5">
                  <c:v>0.217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42942208"/>
        <c:axId val="142943744"/>
      </c:barChart>
      <c:catAx>
        <c:axId val="14294220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2943744"/>
        <c:crosses val="autoZero"/>
        <c:auto val="1"/>
        <c:lblAlgn val="ctr"/>
        <c:lblOffset val="100"/>
        <c:noMultiLvlLbl val="0"/>
      </c:catAx>
      <c:valAx>
        <c:axId val="14294374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294220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312335958"/>
          <c:y val="4.6520193040386088E-3"/>
          <c:w val="0.24391323885753244"/>
          <c:h val="0.219322460279798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Data'!$G$181:$G$190</c:f>
              <c:numCache>
                <c:formatCode>_(* #,##0_);_(* \(#,##0\);_(* "-"_);_(@_)</c:formatCode>
                <c:ptCount val="10"/>
                <c:pt idx="0">
                  <c:v>1381</c:v>
                </c:pt>
                <c:pt idx="1">
                  <c:v>1474</c:v>
                </c:pt>
                <c:pt idx="2">
                  <c:v>2258</c:v>
                </c:pt>
                <c:pt idx="3">
                  <c:v>2622</c:v>
                </c:pt>
                <c:pt idx="4">
                  <c:v>3869</c:v>
                </c:pt>
                <c:pt idx="5">
                  <c:v>3716</c:v>
                </c:pt>
                <c:pt idx="6">
                  <c:v>4396</c:v>
                </c:pt>
                <c:pt idx="7">
                  <c:v>6079</c:v>
                </c:pt>
                <c:pt idx="8">
                  <c:v>4964</c:v>
                </c:pt>
                <c:pt idx="9">
                  <c:v>5145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85-44A5-8CC6-E0889BA136C3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Data'!$H$181:$H$190</c:f>
              <c:numCache>
                <c:formatCode>_(* #,##0_);_(* \(#,##0\);_(* "-"_);_(@_)</c:formatCode>
                <c:ptCount val="10"/>
                <c:pt idx="0">
                  <c:v>95</c:v>
                </c:pt>
                <c:pt idx="1">
                  <c:v>83</c:v>
                </c:pt>
                <c:pt idx="2">
                  <c:v>91</c:v>
                </c:pt>
                <c:pt idx="3">
                  <c:v>119</c:v>
                </c:pt>
                <c:pt idx="4">
                  <c:v>155</c:v>
                </c:pt>
                <c:pt idx="5">
                  <c:v>146</c:v>
                </c:pt>
                <c:pt idx="6">
                  <c:v>234</c:v>
                </c:pt>
                <c:pt idx="7">
                  <c:v>293</c:v>
                </c:pt>
                <c:pt idx="8">
                  <c:v>273</c:v>
                </c:pt>
                <c:pt idx="9">
                  <c:v>317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85-44A5-8CC6-E0889BA136C3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Data'!$I$181:$I$190</c:f>
              <c:numCache>
                <c:formatCode>_(* #,##0_);_(* \(#,##0\);_(* "-"_);_(@_)</c:formatCode>
                <c:ptCount val="10"/>
                <c:pt idx="0">
                  <c:v>267</c:v>
                </c:pt>
                <c:pt idx="1">
                  <c:v>258</c:v>
                </c:pt>
                <c:pt idx="2">
                  <c:v>342</c:v>
                </c:pt>
                <c:pt idx="3">
                  <c:v>328</c:v>
                </c:pt>
                <c:pt idx="4">
                  <c:v>466</c:v>
                </c:pt>
                <c:pt idx="5">
                  <c:v>522</c:v>
                </c:pt>
                <c:pt idx="6">
                  <c:v>562</c:v>
                </c:pt>
                <c:pt idx="7">
                  <c:v>893</c:v>
                </c:pt>
                <c:pt idx="8">
                  <c:v>728</c:v>
                </c:pt>
                <c:pt idx="9">
                  <c:v>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85-44A5-8CC6-E0889BA136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585344"/>
        <c:axId val="109355008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Data'!$J$181:$J$190</c:f>
              <c:numCache>
                <c:formatCode>0%</c:formatCode>
                <c:ptCount val="10"/>
                <c:pt idx="0">
                  <c:v>0.79231210556511766</c:v>
                </c:pt>
                <c:pt idx="1">
                  <c:v>0.81212121212121213</c:v>
                </c:pt>
                <c:pt idx="2">
                  <c:v>0.83909327387588262</c:v>
                </c:pt>
                <c:pt idx="3">
                  <c:v>0.85434995112414469</c:v>
                </c:pt>
                <c:pt idx="4">
                  <c:v>0.86169265033407572</c:v>
                </c:pt>
                <c:pt idx="5">
                  <c:v>0.84762773722627738</c:v>
                </c:pt>
                <c:pt idx="6">
                  <c:v>0.84668721109399081</c:v>
                </c:pt>
                <c:pt idx="7">
                  <c:v>0.83675154852030287</c:v>
                </c:pt>
                <c:pt idx="8">
                  <c:v>0.83218776194467725</c:v>
                </c:pt>
                <c:pt idx="9">
                  <c:v>0.85224449229749877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785-44A5-8CC6-E0889BA13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70048"/>
        <c:axId val="111228416"/>
      </c:lineChart>
      <c:catAx>
        <c:axId val="1085853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09355008"/>
        <c:crosses val="autoZero"/>
        <c:auto val="0"/>
        <c:lblAlgn val="ctr"/>
        <c:lblOffset val="100"/>
        <c:noMultiLvlLbl val="0"/>
      </c:catAx>
      <c:valAx>
        <c:axId val="109355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Complaints</a:t>
                </a:r>
              </a:p>
            </c:rich>
          </c:tx>
          <c:layout/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108585344"/>
        <c:crosses val="max"/>
        <c:crossBetween val="between"/>
      </c:valAx>
      <c:valAx>
        <c:axId val="111228416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15970048"/>
        <c:crosses val="autoZero"/>
        <c:crossBetween val="between"/>
      </c:valAx>
      <c:catAx>
        <c:axId val="11597004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1112284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2584423755865071"/>
          <c:y val="0.4101652522193438"/>
          <c:w val="0.273315222412713"/>
          <c:h val="0.32615933375626599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Data'!$AR$182:$AR$185</c:f>
              <c:strCache>
                <c:ptCount val="4"/>
                <c:pt idx="0">
                  <c:v> FY15: 183 Placements </c:v>
                </c:pt>
                <c:pt idx="1">
                  <c:v> FY14: 283 Placements </c:v>
                </c:pt>
                <c:pt idx="2">
                  <c:v> FY13: 325 Placements </c:v>
                </c:pt>
                <c:pt idx="3">
                  <c:v> FY12: 399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B-4764-845D-BE63B18BB685}"/>
            </c:ext>
          </c:extLst>
        </c:ser>
        <c:ser>
          <c:idx val="2"/>
          <c:order val="1"/>
          <c:tx>
            <c:v>Prince George's County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Data'!$AR$182:$AR$185</c:f>
              <c:strCache>
                <c:ptCount val="4"/>
                <c:pt idx="0">
                  <c:v> FY15: 183 Placements </c:v>
                </c:pt>
                <c:pt idx="1">
                  <c:v> FY14: 283 Placements </c:v>
                </c:pt>
                <c:pt idx="2">
                  <c:v> FY13: 325 Placements </c:v>
                </c:pt>
                <c:pt idx="3">
                  <c:v> FY12: 399 Placements </c:v>
                </c:pt>
              </c:strCache>
            </c:strRef>
          </c:cat>
          <c:val>
            <c:numRef>
              <c:f>'LongTerm Trend Data'!$AT$182:$AT$185</c:f>
              <c:numCache>
                <c:formatCode>0.0%</c:formatCode>
                <c:ptCount val="4"/>
                <c:pt idx="0">
                  <c:v>7.1038251366120214E-2</c:v>
                </c:pt>
                <c:pt idx="1">
                  <c:v>9.187279151943463E-2</c:v>
                </c:pt>
                <c:pt idx="2">
                  <c:v>0.11692307692307692</c:v>
                </c:pt>
                <c:pt idx="3">
                  <c:v>9.2731829573934832E-2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B-4764-845D-BE63B18BB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2857984"/>
        <c:axId val="133137152"/>
      </c:barChart>
      <c:catAx>
        <c:axId val="28579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3137152"/>
        <c:crosses val="autoZero"/>
        <c:auto val="1"/>
        <c:lblAlgn val="ctr"/>
        <c:lblOffset val="100"/>
        <c:noMultiLvlLbl val="0"/>
      </c:catAx>
      <c:valAx>
        <c:axId val="13313715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285798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21044652"/>
          <c:y val="1.5404540859757395E-2"/>
          <c:w val="0.24181074472648059"/>
          <c:h val="0.152727409155787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Data'!$R$181:$R$190</c:f>
              <c:numCache>
                <c:formatCode>0%</c:formatCode>
                <c:ptCount val="10"/>
                <c:pt idx="0">
                  <c:v>0.34595524956970741</c:v>
                </c:pt>
                <c:pt idx="1">
                  <c:v>0.32561983471074379</c:v>
                </c:pt>
                <c:pt idx="2">
                  <c:v>0.33704942400594573</c:v>
                </c:pt>
                <c:pt idx="3">
                  <c:v>0.33822091886608013</c:v>
                </c:pt>
                <c:pt idx="4">
                  <c:v>0.49242761692650333</c:v>
                </c:pt>
                <c:pt idx="5">
                  <c:v>0.49977189781021897</c:v>
                </c:pt>
                <c:pt idx="6">
                  <c:v>0.54314329738058553</c:v>
                </c:pt>
                <c:pt idx="7">
                  <c:v>0.60798348245010325</c:v>
                </c:pt>
                <c:pt idx="8">
                  <c:v>0.56211232187761939</c:v>
                </c:pt>
                <c:pt idx="9">
                  <c:v>0.5729667053172105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FC-49E3-92F2-609ED1750AD3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Data'!$Q$181:$Q$190</c:f>
              <c:numCache>
                <c:formatCode>0.0%</c:formatCode>
                <c:ptCount val="10"/>
                <c:pt idx="0">
                  <c:v>0.18416523235800344</c:v>
                </c:pt>
                <c:pt idx="1">
                  <c:v>0.19228650137741046</c:v>
                </c:pt>
                <c:pt idx="2">
                  <c:v>0.15273132664437011</c:v>
                </c:pt>
                <c:pt idx="3">
                  <c:v>0.13913326816552624</c:v>
                </c:pt>
                <c:pt idx="4">
                  <c:v>0.12338530066815145</c:v>
                </c:pt>
                <c:pt idx="5">
                  <c:v>0.13001824817518248</c:v>
                </c:pt>
                <c:pt idx="6">
                  <c:v>0.11575500770416025</c:v>
                </c:pt>
                <c:pt idx="7">
                  <c:v>9.2085340674466623E-2</c:v>
                </c:pt>
                <c:pt idx="8">
                  <c:v>0.13025984911986588</c:v>
                </c:pt>
                <c:pt idx="9">
                  <c:v>0.13218486002981614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FC-49E3-92F2-609ED1750AD3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Data'!$B$181:$B$190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Data'!$P$181:$P$190</c:f>
              <c:numCache>
                <c:formatCode>0.0%</c:formatCode>
                <c:ptCount val="10"/>
                <c:pt idx="0">
                  <c:v>0.46987951807228917</c:v>
                </c:pt>
                <c:pt idx="1">
                  <c:v>0.48209366391184572</c:v>
                </c:pt>
                <c:pt idx="2">
                  <c:v>0.5102192493496841</c:v>
                </c:pt>
                <c:pt idx="3">
                  <c:v>0.52264581296839363</c:v>
                </c:pt>
                <c:pt idx="4">
                  <c:v>0.38418708240534521</c:v>
                </c:pt>
                <c:pt idx="5">
                  <c:v>0.37020985401459855</c:v>
                </c:pt>
                <c:pt idx="6">
                  <c:v>0.34110169491525422</c:v>
                </c:pt>
                <c:pt idx="7">
                  <c:v>0.29993117687543014</c:v>
                </c:pt>
                <c:pt idx="8">
                  <c:v>0.30762782900251467</c:v>
                </c:pt>
                <c:pt idx="9">
                  <c:v>0.29484843465297333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FC-49E3-92F2-609ED1750A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16939392"/>
        <c:axId val="117056640"/>
      </c:barChart>
      <c:catAx>
        <c:axId val="11693939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7056640"/>
        <c:crosses val="autoZero"/>
        <c:auto val="0"/>
        <c:lblAlgn val="ctr"/>
        <c:lblOffset val="100"/>
        <c:noMultiLvlLbl val="0"/>
      </c:catAx>
      <c:valAx>
        <c:axId val="117056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693939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8.66044914414517E-2"/>
          <c:y val="4.2594298354215201E-2"/>
          <c:w val="0.87541037917810705"/>
          <c:h val="8.07075059013849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515935508061499E-2"/>
          <c:y val="4.8286362616629948E-2"/>
          <c:w val="0.89053387134619899"/>
          <c:h val="0.836868978486516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Data'!$V$181:$V$190</c:f>
              <c:numCache>
                <c:formatCode>0.0</c:formatCode>
                <c:ptCount val="10"/>
                <c:pt idx="0">
                  <c:v>26</c:v>
                </c:pt>
                <c:pt idx="1">
                  <c:v>38.6</c:v>
                </c:pt>
                <c:pt idx="2">
                  <c:v>51.9</c:v>
                </c:pt>
                <c:pt idx="3">
                  <c:v>58</c:v>
                </c:pt>
                <c:pt idx="4">
                  <c:v>54.950584395871367</c:v>
                </c:pt>
                <c:pt idx="5">
                  <c:v>54.356601978691273</c:v>
                </c:pt>
                <c:pt idx="6">
                  <c:v>49.411095890411467</c:v>
                </c:pt>
                <c:pt idx="7">
                  <c:v>42.456008371385252</c:v>
                </c:pt>
                <c:pt idx="8">
                  <c:v>35.116575342466177</c:v>
                </c:pt>
                <c:pt idx="9">
                  <c:v>30.726702815829775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7-416D-9290-F9A1C7C5EAE4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Data'!$Z$181:$Z$190</c:f>
              <c:numCache>
                <c:formatCode>0.0</c:formatCode>
                <c:ptCount val="10"/>
                <c:pt idx="0">
                  <c:v>10.4</c:v>
                </c:pt>
                <c:pt idx="1">
                  <c:v>18.3</c:v>
                </c:pt>
                <c:pt idx="2">
                  <c:v>24.2</c:v>
                </c:pt>
                <c:pt idx="3">
                  <c:v>27.7</c:v>
                </c:pt>
                <c:pt idx="4">
                  <c:v>47</c:v>
                </c:pt>
                <c:pt idx="5">
                  <c:v>37</c:v>
                </c:pt>
                <c:pt idx="6">
                  <c:v>28.9</c:v>
                </c:pt>
                <c:pt idx="7">
                  <c:v>18.899999999999999</c:v>
                </c:pt>
                <c:pt idx="8">
                  <c:v>16.899999999999999</c:v>
                </c:pt>
                <c:pt idx="9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7-416D-9290-F9A1C7C5EAE4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83382661134055E-7"/>
                  <c:y val="-6.311321477847610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7-416D-9290-F9A1C7C5EAE4}"/>
                </c:ext>
              </c:extLst>
            </c:dLbl>
            <c:dLbl>
              <c:idx val="1"/>
              <c:layout>
                <c:manualLayout>
                  <c:x val="-3.8967522641830798E-3"/>
                  <c:y val="-2.70951332291973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27794220378017E-7"/>
                  <c:y val="-3.28877858388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Data'!$AC$181:$AC$190</c:f>
              <c:numCache>
                <c:formatCode>#,##0.0</c:formatCode>
                <c:ptCount val="10"/>
                <c:pt idx="0">
                  <c:v>7.2</c:v>
                </c:pt>
                <c:pt idx="1">
                  <c:v>1.9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E7-416D-9290-F9A1C7C5EAE4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9185054540338124E-3"/>
                  <c:y val="2.7406142920476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6327982896279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188140099182204E-3"/>
                  <c:y val="0.171620119659748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Data'!$AD$181:$AD$190</c:f>
              <c:numCache>
                <c:formatCode>#,##0.0</c:formatCode>
                <c:ptCount val="10"/>
                <c:pt idx="0">
                  <c:v>43.6</c:v>
                </c:pt>
                <c:pt idx="1">
                  <c:v>58.800000000000004</c:v>
                </c:pt>
                <c:pt idx="2">
                  <c:v>77.699999999999989</c:v>
                </c:pt>
                <c:pt idx="3">
                  <c:v>85.7</c:v>
                </c:pt>
                <c:pt idx="4">
                  <c:v>101.95058439587137</c:v>
                </c:pt>
                <c:pt idx="5">
                  <c:v>91.356601978691273</c:v>
                </c:pt>
                <c:pt idx="6">
                  <c:v>78.311095890411465</c:v>
                </c:pt>
                <c:pt idx="7">
                  <c:v>61.356008371385251</c:v>
                </c:pt>
                <c:pt idx="8">
                  <c:v>52.016575342466176</c:v>
                </c:pt>
                <c:pt idx="9">
                  <c:v>58.526702815829779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E7-416D-9290-F9A1C7C5E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18295936"/>
        <c:axId val="125289600"/>
      </c:barChart>
      <c:catAx>
        <c:axId val="11829593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5289600"/>
        <c:crosses val="autoZero"/>
        <c:auto val="0"/>
        <c:lblAlgn val="ctr"/>
        <c:lblOffset val="100"/>
        <c:noMultiLvlLbl val="0"/>
      </c:catAx>
      <c:valAx>
        <c:axId val="125289600"/>
        <c:scaling>
          <c:orientation val="minMax"/>
          <c:max val="12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18295936"/>
        <c:crosses val="max"/>
        <c:crossBetween val="between"/>
        <c:majorUnit val="15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681513553008668"/>
          <c:y val="3.9219332010225774E-2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Data'!$V$181:$V$190</c:f>
              <c:numCache>
                <c:formatCode>0.0</c:formatCode>
                <c:ptCount val="10"/>
                <c:pt idx="0">
                  <c:v>26</c:v>
                </c:pt>
                <c:pt idx="1">
                  <c:v>38.6</c:v>
                </c:pt>
                <c:pt idx="2">
                  <c:v>51.9</c:v>
                </c:pt>
                <c:pt idx="3">
                  <c:v>58</c:v>
                </c:pt>
                <c:pt idx="4">
                  <c:v>54.950584395871367</c:v>
                </c:pt>
                <c:pt idx="5">
                  <c:v>54.356601978691273</c:v>
                </c:pt>
                <c:pt idx="6">
                  <c:v>49.411095890411467</c:v>
                </c:pt>
                <c:pt idx="7">
                  <c:v>42.456008371385252</c:v>
                </c:pt>
                <c:pt idx="8">
                  <c:v>35.116575342466177</c:v>
                </c:pt>
                <c:pt idx="9">
                  <c:v>30.726702815829775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E-43E3-847A-FAA67918D3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25871232"/>
        <c:axId val="125874176"/>
      </c:barChart>
      <c:catAx>
        <c:axId val="12587123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5874176"/>
        <c:crosses val="autoZero"/>
        <c:auto val="0"/>
        <c:lblAlgn val="ctr"/>
        <c:lblOffset val="100"/>
        <c:noMultiLvlLbl val="0"/>
      </c:catAx>
      <c:valAx>
        <c:axId val="125874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2587123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9475065616799E-2"/>
          <c:y val="1.7123869549972016E-2"/>
          <c:w val="0.92516652119716258"/>
          <c:h val="0.86936305047124773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Data'!$C$87</c:f>
              <c:strCache>
                <c:ptCount val="1"/>
                <c:pt idx="0">
                  <c:v>Crime of Violence:  + 6%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Data'!$D$87:$M$87</c:f>
              <c:numCache>
                <c:formatCode>_(* #,##0_);_(* \(#,##0\);_(* "-"??_);_(@_)</c:formatCode>
                <c:ptCount val="10"/>
                <c:pt idx="0">
                  <c:v>204</c:v>
                </c:pt>
                <c:pt idx="1">
                  <c:v>200</c:v>
                </c:pt>
                <c:pt idx="2">
                  <c:v>312</c:v>
                </c:pt>
                <c:pt idx="3">
                  <c:v>413</c:v>
                </c:pt>
                <c:pt idx="4">
                  <c:v>385</c:v>
                </c:pt>
                <c:pt idx="5">
                  <c:v>435</c:v>
                </c:pt>
                <c:pt idx="6">
                  <c:v>492</c:v>
                </c:pt>
                <c:pt idx="7">
                  <c:v>388</c:v>
                </c:pt>
                <c:pt idx="8">
                  <c:v>315</c:v>
                </c:pt>
                <c:pt idx="9">
                  <c:v>192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530-481D-A8B9-C98E4806609F}"/>
            </c:ext>
          </c:extLst>
        </c:ser>
        <c:ser>
          <c:idx val="2"/>
          <c:order val="1"/>
          <c:tx>
            <c:strRef>
              <c:f>'Det Offense Trend Data'!$C$88</c:f>
              <c:strCache>
                <c:ptCount val="1"/>
                <c:pt idx="0">
                  <c:v>Non-Violent Felony:  -71%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Data'!$D$88:$M$88</c:f>
              <c:numCache>
                <c:formatCode>_(* #,##0_);_(* \(#,##0\);_(* "-"??_);_(@_)</c:formatCode>
                <c:ptCount val="10"/>
                <c:pt idx="0">
                  <c:v>55</c:v>
                </c:pt>
                <c:pt idx="1">
                  <c:v>83</c:v>
                </c:pt>
                <c:pt idx="2">
                  <c:v>101</c:v>
                </c:pt>
                <c:pt idx="3">
                  <c:v>115</c:v>
                </c:pt>
                <c:pt idx="4">
                  <c:v>142</c:v>
                </c:pt>
                <c:pt idx="5">
                  <c:v>190</c:v>
                </c:pt>
                <c:pt idx="6">
                  <c:v>294</c:v>
                </c:pt>
                <c:pt idx="7">
                  <c:v>306</c:v>
                </c:pt>
                <c:pt idx="8">
                  <c:v>283</c:v>
                </c:pt>
                <c:pt idx="9">
                  <c:v>188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530-481D-A8B9-C98E4806609F}"/>
            </c:ext>
          </c:extLst>
        </c:ser>
        <c:ser>
          <c:idx val="1"/>
          <c:order val="2"/>
          <c:tx>
            <c:strRef>
              <c:f>'Det Offense Trend Data'!$C$89</c:f>
              <c:strCache>
                <c:ptCount val="1"/>
                <c:pt idx="0">
                  <c:v>Misdemeanor:  -23%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Data'!$D$89:$M$89</c:f>
              <c:numCache>
                <c:formatCode>_(* #,##0_);_(* \(#,##0\);_(* "-"??_);_(@_)</c:formatCode>
                <c:ptCount val="10"/>
                <c:pt idx="0">
                  <c:v>220</c:v>
                </c:pt>
                <c:pt idx="1">
                  <c:v>317</c:v>
                </c:pt>
                <c:pt idx="2">
                  <c:v>391</c:v>
                </c:pt>
                <c:pt idx="3">
                  <c:v>595</c:v>
                </c:pt>
                <c:pt idx="4">
                  <c:v>577</c:v>
                </c:pt>
                <c:pt idx="5">
                  <c:v>564</c:v>
                </c:pt>
                <c:pt idx="6">
                  <c:v>464</c:v>
                </c:pt>
                <c:pt idx="7">
                  <c:v>423</c:v>
                </c:pt>
                <c:pt idx="8">
                  <c:v>369</c:v>
                </c:pt>
                <c:pt idx="9">
                  <c:v>286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530-481D-A8B9-C98E4806609F}"/>
            </c:ext>
          </c:extLst>
        </c:ser>
        <c:ser>
          <c:idx val="4"/>
          <c:order val="3"/>
          <c:tx>
            <c:strRef>
              <c:f>'Det Offense Trend Data'!$C$90</c:f>
              <c:strCache>
                <c:ptCount val="1"/>
                <c:pt idx="0">
                  <c:v>Traffic, Status, Ordinance, Other:  -67%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Data'!$D$90:$M$90</c:f>
              <c:numCache>
                <c:formatCode>_(* #,##0_);_(* \(#,##0\);_(* "-"??_);_(@_)</c:formatCode>
                <c:ptCount val="10"/>
                <c:pt idx="0">
                  <c:v>15</c:v>
                </c:pt>
                <c:pt idx="1">
                  <c:v>21</c:v>
                </c:pt>
                <c:pt idx="2">
                  <c:v>38</c:v>
                </c:pt>
                <c:pt idx="3">
                  <c:v>48</c:v>
                </c:pt>
                <c:pt idx="4">
                  <c:v>60</c:v>
                </c:pt>
                <c:pt idx="5">
                  <c:v>62</c:v>
                </c:pt>
                <c:pt idx="6">
                  <c:v>87</c:v>
                </c:pt>
                <c:pt idx="7">
                  <c:v>48</c:v>
                </c:pt>
                <c:pt idx="8">
                  <c:v>52</c:v>
                </c:pt>
                <c:pt idx="9">
                  <c:v>46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530-481D-A8B9-C98E4806609F}"/>
            </c:ext>
          </c:extLst>
        </c:ser>
        <c:ser>
          <c:idx val="0"/>
          <c:order val="4"/>
          <c:tx>
            <c:strRef>
              <c:f>'Det Offense Trend Data'!$C$91</c:f>
              <c:strCache>
                <c:ptCount val="1"/>
                <c:pt idx="0">
                  <c:v> Total:  -31%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Data'!$D$91:$M$91</c:f>
              <c:numCache>
                <c:formatCode>_(* #,##0_);_(* \(#,##0\);_(* "-"??_);_(@_)</c:formatCode>
                <c:ptCount val="10"/>
                <c:pt idx="0">
                  <c:v>494</c:v>
                </c:pt>
                <c:pt idx="1">
                  <c:v>621</c:v>
                </c:pt>
                <c:pt idx="2">
                  <c:v>842</c:v>
                </c:pt>
                <c:pt idx="3">
                  <c:v>1171</c:v>
                </c:pt>
                <c:pt idx="4">
                  <c:v>1164</c:v>
                </c:pt>
                <c:pt idx="5">
                  <c:v>1251</c:v>
                </c:pt>
                <c:pt idx="6">
                  <c:v>1337</c:v>
                </c:pt>
                <c:pt idx="7">
                  <c:v>1165</c:v>
                </c:pt>
                <c:pt idx="8">
                  <c:v>1019</c:v>
                </c:pt>
                <c:pt idx="9">
                  <c:v>712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9530-481D-A8B9-C98E48066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45920"/>
        <c:axId val="101347712"/>
      </c:lineChart>
      <c:catAx>
        <c:axId val="10134592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347712"/>
        <c:crosses val="autoZero"/>
        <c:auto val="1"/>
        <c:lblAlgn val="ctr"/>
        <c:lblOffset val="100"/>
        <c:noMultiLvlLbl val="0"/>
      </c:catAx>
      <c:valAx>
        <c:axId val="101347712"/>
        <c:scaling>
          <c:orientation val="minMax"/>
          <c:max val="7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34592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6.4556357538641015E-2"/>
          <c:y val="1.856549960283457E-2"/>
          <c:w val="0.32261701662292214"/>
          <c:h val="0.2349928206989401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/>
              <a:t>Proportion of Pre-D Detention Admissions For</a:t>
            </a:r>
            <a:r>
              <a:rPr lang="en-US" sz="1400" baseline="0"/>
              <a:t> Crimes of Violence,</a:t>
            </a:r>
            <a:r>
              <a:rPr lang="en-US" sz="1400"/>
              <a:t> FY07 - FY16</a:t>
            </a:r>
          </a:p>
        </c:rich>
      </c:tx>
      <c:layout>
        <c:manualLayout>
          <c:xMode val="edge"/>
          <c:yMode val="edge"/>
          <c:x val="2.3160464795021801E-2"/>
          <c:y val="5.71704852682888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2951554616217499E-2"/>
          <c:y val="0.11456384965378749"/>
          <c:w val="0.91829392247587038"/>
          <c:h val="0.7863079615048118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Data'!$C$92</c:f>
              <c:strCache>
                <c:ptCount val="1"/>
                <c:pt idx="0">
                  <c:v>Crime of Violence:  + 53%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Data'!$D$92:$M$92</c:f>
              <c:numCache>
                <c:formatCode>0%</c:formatCode>
                <c:ptCount val="10"/>
                <c:pt idx="0">
                  <c:v>0.41295546558704455</c:v>
                </c:pt>
                <c:pt idx="1">
                  <c:v>0.322061191626409</c:v>
                </c:pt>
                <c:pt idx="2">
                  <c:v>0.37054631828978624</c:v>
                </c:pt>
                <c:pt idx="3">
                  <c:v>0.35269000853970967</c:v>
                </c:pt>
                <c:pt idx="4">
                  <c:v>0.33075601374570446</c:v>
                </c:pt>
                <c:pt idx="5">
                  <c:v>0.34772182254196643</c:v>
                </c:pt>
                <c:pt idx="6">
                  <c:v>0.36798803290949889</c:v>
                </c:pt>
                <c:pt idx="7">
                  <c:v>0.33304721030042916</c:v>
                </c:pt>
                <c:pt idx="8">
                  <c:v>0.30912659470068693</c:v>
                </c:pt>
                <c:pt idx="9">
                  <c:v>0.2696629213483146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B-4C02-B99B-428B64BEA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26144"/>
        <c:axId val="101560704"/>
      </c:barChart>
      <c:catAx>
        <c:axId val="10152614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560704"/>
        <c:crosses val="autoZero"/>
        <c:auto val="1"/>
        <c:lblAlgn val="ctr"/>
        <c:lblOffset val="100"/>
        <c:noMultiLvlLbl val="0"/>
      </c:catAx>
      <c:valAx>
        <c:axId val="1015607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526144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9196072713118E-2"/>
          <c:y val="0.1930127271690297"/>
          <c:w val="0.91467969281617578"/>
          <c:h val="0.6968175853018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Data'!$A$93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2921754875114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62-43D6-AF86-BCF91F2BE94C}"/>
                </c:ext>
              </c:extLst>
            </c:dLbl>
            <c:dLbl>
              <c:idx val="1"/>
              <c:layout>
                <c:manualLayout>
                  <c:x val="5.5555555555555558E-3"/>
                  <c:y val="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62-43D6-AF86-BCF91F2BE94C}"/>
                </c:ext>
              </c:extLst>
            </c:dLbl>
            <c:dLbl>
              <c:idx val="2"/>
              <c:layout>
                <c:manualLayout>
                  <c:x val="2.7778992903664821E-3"/>
                  <c:y val="1.492745010647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62-43D6-AF86-BCF91F2BE94C}"/>
                </c:ext>
              </c:extLst>
            </c:dLbl>
            <c:dLbl>
              <c:idx val="4"/>
              <c:layout>
                <c:manualLayout>
                  <c:x val="5.5555555555555558E-3"/>
                  <c:y val="-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62-43D6-AF86-BCF91F2BE94C}"/>
                </c:ext>
              </c:extLst>
            </c:dLbl>
            <c:dLbl>
              <c:idx val="5"/>
              <c:layout>
                <c:manualLayout>
                  <c:x val="-1.2342033634684553E-3"/>
                  <c:y val="1.178279601842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62-43D6-AF86-BCF91F2BE94C}"/>
                </c:ext>
              </c:extLst>
            </c:dLbl>
            <c:dLbl>
              <c:idx val="6"/>
              <c:layout>
                <c:manualLayout>
                  <c:x val="-2.4690142898804316E-3"/>
                  <c:y val="1.83372951022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62-43D6-AF86-BCF91F2BE94C}"/>
                </c:ext>
              </c:extLst>
            </c:dLbl>
            <c:dLbl>
              <c:idx val="7"/>
              <c:layout>
                <c:manualLayout>
                  <c:x val="0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62-43D6-AF86-BCF91F2BE94C}"/>
                </c:ext>
              </c:extLst>
            </c:dLbl>
            <c:dLbl>
              <c:idx val="8"/>
              <c:layout>
                <c:manualLayout>
                  <c:x val="1.2151258870418976E-7"/>
                  <c:y val="2.34883375427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62-43D6-AF86-BCF91F2BE94C}"/>
                </c:ext>
              </c:extLst>
            </c:dLbl>
            <c:dLbl>
              <c:idx val="9"/>
              <c:layout>
                <c:manualLayout>
                  <c:x val="9.2604743851464424E-4"/>
                  <c:y val="-1.166939038280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62-43D6-AF86-BCF91F2BE9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Data'!$D$93:$M$93</c:f>
              <c:numCache>
                <c:formatCode>0%</c:formatCode>
                <c:ptCount val="10"/>
                <c:pt idx="0">
                  <c:v>0.11133603238866396</c:v>
                </c:pt>
                <c:pt idx="1">
                  <c:v>0.13365539452495975</c:v>
                </c:pt>
                <c:pt idx="2">
                  <c:v>0.11995249406175772</c:v>
                </c:pt>
                <c:pt idx="3">
                  <c:v>9.8206660973526899E-2</c:v>
                </c:pt>
                <c:pt idx="4">
                  <c:v>0.12199312714776632</c:v>
                </c:pt>
                <c:pt idx="5">
                  <c:v>0.1518784972022382</c:v>
                </c:pt>
                <c:pt idx="6">
                  <c:v>0.21989528795811519</c:v>
                </c:pt>
                <c:pt idx="7">
                  <c:v>0.26266094420600861</c:v>
                </c:pt>
                <c:pt idx="8">
                  <c:v>0.27772325809617271</c:v>
                </c:pt>
                <c:pt idx="9">
                  <c:v>0.2640449438202247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562-43D6-AF86-BCF91F2BE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41888"/>
        <c:axId val="128343424"/>
      </c:barChart>
      <c:catAx>
        <c:axId val="1283418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8343424"/>
        <c:crosses val="autoZero"/>
        <c:auto val="1"/>
        <c:lblAlgn val="ctr"/>
        <c:lblOffset val="100"/>
        <c:noMultiLvlLbl val="0"/>
      </c:catAx>
      <c:valAx>
        <c:axId val="128343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834188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Data'!$A$92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Data'!$D$92:$M$92</c:f>
              <c:numCache>
                <c:formatCode>0%</c:formatCode>
                <c:ptCount val="10"/>
                <c:pt idx="0">
                  <c:v>0.41295546558704455</c:v>
                </c:pt>
                <c:pt idx="1">
                  <c:v>0.322061191626409</c:v>
                </c:pt>
                <c:pt idx="2">
                  <c:v>0.37054631828978624</c:v>
                </c:pt>
                <c:pt idx="3">
                  <c:v>0.35269000853970967</c:v>
                </c:pt>
                <c:pt idx="4">
                  <c:v>0.33075601374570446</c:v>
                </c:pt>
                <c:pt idx="5">
                  <c:v>0.34772182254196643</c:v>
                </c:pt>
                <c:pt idx="6">
                  <c:v>0.36798803290949889</c:v>
                </c:pt>
                <c:pt idx="7">
                  <c:v>0.33304721030042916</c:v>
                </c:pt>
                <c:pt idx="8">
                  <c:v>0.30912659470068693</c:v>
                </c:pt>
                <c:pt idx="9">
                  <c:v>0.2696629213483146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D-49FF-BD8F-FAFC030A142C}"/>
            </c:ext>
          </c:extLst>
        </c:ser>
        <c:ser>
          <c:idx val="1"/>
          <c:order val="1"/>
          <c:tx>
            <c:strRef>
              <c:f>'Det Offense Trend Data'!$A$93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Data'!$D$86:$M$86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Data'!$D$93:$M$93</c:f>
              <c:numCache>
                <c:formatCode>0%</c:formatCode>
                <c:ptCount val="10"/>
                <c:pt idx="0">
                  <c:v>0.11133603238866396</c:v>
                </c:pt>
                <c:pt idx="1">
                  <c:v>0.13365539452495975</c:v>
                </c:pt>
                <c:pt idx="2">
                  <c:v>0.11995249406175772</c:v>
                </c:pt>
                <c:pt idx="3">
                  <c:v>9.8206660973526899E-2</c:v>
                </c:pt>
                <c:pt idx="4">
                  <c:v>0.12199312714776632</c:v>
                </c:pt>
                <c:pt idx="5">
                  <c:v>0.1518784972022382</c:v>
                </c:pt>
                <c:pt idx="6">
                  <c:v>0.21989528795811519</c:v>
                </c:pt>
                <c:pt idx="7">
                  <c:v>0.26266094420600861</c:v>
                </c:pt>
                <c:pt idx="8">
                  <c:v>0.27772325809617271</c:v>
                </c:pt>
                <c:pt idx="9">
                  <c:v>0.2640449438202247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D-49FF-BD8F-FAFC030A1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08832"/>
        <c:axId val="129245952"/>
      </c:barChart>
      <c:catAx>
        <c:axId val="13080883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9245952"/>
        <c:crosses val="autoZero"/>
        <c:auto val="1"/>
        <c:lblAlgn val="ctr"/>
        <c:lblOffset val="100"/>
        <c:noMultiLvlLbl val="0"/>
      </c:catAx>
      <c:valAx>
        <c:axId val="129245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0808832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0.99259</cdr:x>
      <cdr:y>0.23533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" y="-2438400"/>
          <a:ext cx="8168619" cy="950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 dirty="0" smtClean="0">
              <a:effectLst/>
              <a:latin typeface="+mn-lt"/>
              <a:ea typeface="+mn-ea"/>
              <a:cs typeface="+mn-cs"/>
            </a:rPr>
            <a:t>Proportion </a:t>
          </a:r>
          <a:r>
            <a:rPr lang="en-US" sz="1400" b="1" i="0" baseline="0" dirty="0">
              <a:effectLst/>
              <a:latin typeface="+mn-lt"/>
              <a:ea typeface="+mn-ea"/>
              <a:cs typeface="+mn-cs"/>
            </a:rPr>
            <a:t>of Pre-D Detention Admissions for Non-Violent Felonies,  FY07 - FY16</a:t>
          </a:r>
          <a:endParaRPr lang="en-US" sz="1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5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by: DJS Office of Research &amp; Evaluation</a:t>
            </a:r>
          </a:p>
          <a:p>
            <a:pPr defTabSz="448650">
              <a:defRPr/>
            </a:pPr>
            <a:r>
              <a:rPr lang="en-US" dirty="0"/>
              <a:t>Data Source: DJS ASSIST, complaints referred to DJS </a:t>
            </a:r>
            <a:r>
              <a:rPr lang="en-US" dirty="0" smtClean="0"/>
              <a:t>Intake.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</a:t>
            </a:r>
            <a:r>
              <a:rPr lang="en-US" dirty="0" smtClean="0"/>
              <a:t>Prince George's County </a:t>
            </a:r>
            <a:r>
              <a:rPr lang="en-US" dirty="0"/>
              <a:t>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</a:t>
            </a:r>
            <a:r>
              <a:rPr lang="en-US" dirty="0"/>
              <a:t>facility 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686800" cy="2289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Prince George’s County Juvenile Services </a:t>
            </a:r>
            <a:br>
              <a:rPr lang="en-US" dirty="0" smtClean="0"/>
            </a:br>
            <a:r>
              <a:rPr lang="en-US" dirty="0" smtClean="0"/>
              <a:t>Long Term Trends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Prince George’s County Pre-D Detention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818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95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/>
              <a:t>Prince George's County Youth </a:t>
            </a:r>
            <a:r>
              <a:rPr lang="en-US" sz="2400" dirty="0" smtClean="0"/>
              <a:t>In Detention Pending a Committed Placement Has Declined Dramatically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Juvenile court pending placement population declined 62.6% in ten years to 10.4 youth in FY16.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15726"/>
              </p:ext>
            </p:extLst>
          </p:nvPr>
        </p:nvGraphicFramePr>
        <p:xfrm>
          <a:off x="1066800" y="2133600"/>
          <a:ext cx="6921138" cy="387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98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Prince George's County 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Prince George's County Juvenile probation orders declined 57.6% in ten years. Statewide probation orders declined 51.9%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Prince George's County juvenile commitments declined 28%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48.2%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250699"/>
              </p:ext>
            </p:extLst>
          </p:nvPr>
        </p:nvGraphicFramePr>
        <p:xfrm>
          <a:off x="1066800" y="2286000"/>
          <a:ext cx="6934200" cy="349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Population Has Declined Significantly in Prince George’s County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82662"/>
            <a:ext cx="81534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daily population of Prince George's County youth committed by the juvenile court to out of home placement decreased 14.6% over ten years, from 124.0 in FY07 to 105.9 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39.1%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935279"/>
              </p:ext>
            </p:extLst>
          </p:nvPr>
        </p:nvGraphicFramePr>
        <p:xfrm>
          <a:off x="914400" y="2362200"/>
          <a:ext cx="7166882" cy="38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Prince George's County Committed Youth Population Has Decreased for All Facility Types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 Home population has decreased 14.6% since FY07.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DJS-Operated ADP increased 66.7%, and Private In-State decreased </a:t>
            </a:r>
            <a:r>
              <a:rPr lang="en-US" dirty="0" smtClean="0"/>
              <a:t>3</a:t>
            </a:r>
            <a:r>
              <a:rPr lang="en-US" sz="1800" dirty="0" smtClean="0"/>
              <a:t>8.6% since FY07.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Out of State committed average population declined from the high of 33 in FY15, to 18 in FY16.</a:t>
            </a:r>
            <a:endParaRPr lang="en-US" sz="1800" dirty="0" smtClean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045491"/>
              </p:ext>
            </p:extLst>
          </p:nvPr>
        </p:nvGraphicFramePr>
        <p:xfrm>
          <a:off x="1363798" y="2362200"/>
          <a:ext cx="6557917" cy="38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3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Low-Level Offenses Has Declined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remained flat in the last year.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66827"/>
              </p:ext>
            </p:extLst>
          </p:nvPr>
        </p:nvGraphicFramePr>
        <p:xfrm>
          <a:off x="457200" y="2819400"/>
          <a:ext cx="822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16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Rate of Juveniles Committed for Crimes of Violence has Increased in Prince George’s County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made up nearly 40% of new commitments in FY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has decreased over the past two years.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89687"/>
              </p:ext>
            </p:extLst>
          </p:nvPr>
        </p:nvGraphicFramePr>
        <p:xfrm>
          <a:off x="457200" y="2362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250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Rate of Juveniles Committed for Crimes of Violence has Increased in Prince George’s County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53326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nearly 40% of new commitments in FY 2016 in Prince George’s County.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57154"/>
              </p:ext>
            </p:extLst>
          </p:nvPr>
        </p:nvGraphicFramePr>
        <p:xfrm>
          <a:off x="457200" y="2362200"/>
          <a:ext cx="8229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3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Rate of Juveniles Committed for Non-Violent Felonies has Decreased in Prince George’s County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935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155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Rate of Juveniles Committed for Violations of Probation has Declined in Prince George’s County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322" y="1371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increasing from FY 2012 through FY 2014, the rate of new commitments for Violations of Probation has decreased 4 percentage points over the past two years.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392886"/>
              </p:ext>
            </p:extLst>
          </p:nvPr>
        </p:nvGraphicFramePr>
        <p:xfrm>
          <a:off x="473122" y="2133599"/>
          <a:ext cx="8229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9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Prince George's County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Prince George's County complaints referred to DJS Intake declined 71.1%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848078"/>
              </p:ext>
            </p:extLst>
          </p:nvPr>
        </p:nvGraphicFramePr>
        <p:xfrm>
          <a:off x="609600" y="2438400"/>
          <a:ext cx="7736205" cy="331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</a:t>
            </a:r>
            <a:r>
              <a:rPr lang="en-US" sz="2400" dirty="0"/>
              <a:t>Prince George's County DJS </a:t>
            </a:r>
            <a:r>
              <a:rPr lang="en-US" sz="2400" dirty="0" smtClean="0"/>
              <a:t>Committed Youth </a:t>
            </a:r>
            <a:br>
              <a:rPr lang="en-US" sz="2400" dirty="0" smtClean="0"/>
            </a:br>
            <a:r>
              <a:rPr lang="en-US" sz="2400" dirty="0" smtClean="0"/>
              <a:t>Have Declined in Recent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6.8% of </a:t>
            </a:r>
            <a:r>
              <a:rPr lang="en-US" sz="1800" dirty="0">
                <a:solidFill>
                  <a:prstClr val="black"/>
                </a:solidFill>
              </a:rPr>
              <a:t>Prince George's County youth </a:t>
            </a:r>
            <a:r>
              <a:rPr lang="en-US" sz="1800" dirty="0" smtClean="0">
                <a:solidFill>
                  <a:prstClr val="black"/>
                </a:solidFill>
              </a:rPr>
              <a:t>released from committed placement in FY15 had a new offense within a year that resulted in a delinquent adjudication or criminal conviction, a decrease of 4.9 percentage points from FY14.</a:t>
            </a:r>
          </a:p>
          <a:p>
            <a:pPr algn="l"/>
            <a:endParaRPr lang="en-US" sz="1800" dirty="0" smtClean="0">
              <a:solidFill>
                <a:prstClr val="black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The Statewide rate was 16.7% in FY15, down 4.1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232834"/>
              </p:ext>
            </p:extLst>
          </p:nvPr>
        </p:nvGraphicFramePr>
        <p:xfrm>
          <a:off x="1295400" y="2895600"/>
          <a:ext cx="6477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77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</a:t>
            </a:r>
            <a:r>
              <a:rPr lang="en-US" sz="2400" dirty="0"/>
              <a:t>Prince George's County DJS </a:t>
            </a:r>
            <a:r>
              <a:rPr lang="en-US" sz="2400" dirty="0" smtClean="0"/>
              <a:t>Probation Youth </a:t>
            </a:r>
            <a:br>
              <a:rPr lang="en-US" sz="2400" dirty="0" smtClean="0"/>
            </a:br>
            <a:r>
              <a:rPr lang="en-US" sz="2400" dirty="0" smtClean="0"/>
              <a:t>Have Declined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7.1% of </a:t>
            </a:r>
            <a:r>
              <a:rPr lang="en-US" sz="1800" dirty="0">
                <a:solidFill>
                  <a:prstClr val="black"/>
                </a:solidFill>
              </a:rPr>
              <a:t>Prince George's County youth </a:t>
            </a:r>
            <a:r>
              <a:rPr lang="en-US" sz="1800" dirty="0" smtClean="0">
                <a:solidFill>
                  <a:prstClr val="black"/>
                </a:solidFill>
              </a:rPr>
              <a:t>placed on probation for the first time in FY15 had a new offense within a year that resulted in a delinquent adjudication or criminal conviction, a decrease of 2.1 percentage points from FY14.</a:t>
            </a:r>
            <a:endParaRPr lang="en-US" sz="1800" dirty="0">
              <a:solidFill>
                <a:prstClr val="black"/>
              </a:solidFill>
            </a:endParaRPr>
          </a:p>
          <a:p>
            <a:pPr algn="l"/>
            <a:endParaRPr lang="en-US" sz="1800" dirty="0" smtClean="0">
              <a:solidFill>
                <a:prstClr val="black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The Statewide rate was 17.6% in FY15, down 1.4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44750"/>
              </p:ext>
            </p:extLst>
          </p:nvPr>
        </p:nvGraphicFramePr>
        <p:xfrm>
          <a:off x="304800" y="2743200"/>
          <a:ext cx="8458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0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2137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Prince George’s County Have Declined 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429" y="9906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African American youth decreased 73.2%,  and declined 70.0%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79.0% of complaints, down from 85.0% in FY07.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61.9%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999318"/>
              </p:ext>
            </p:extLst>
          </p:nvPr>
        </p:nvGraphicFramePr>
        <p:xfrm>
          <a:off x="779054" y="2286000"/>
          <a:ext cx="7662091" cy="313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9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524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Percent of Cases Referred to Juvenile Court by Prince George’s County has Declined Over the Past Two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49086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47.0% of Prince George's County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FY16, 17.5% more than in FY07. Statewide 48.2% were referred to court.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18.4% </a:t>
            </a:r>
            <a:r>
              <a:rPr lang="en-US" sz="1800" dirty="0"/>
              <a:t>of </a:t>
            </a:r>
            <a:r>
              <a:rPr lang="en-US" sz="1800" dirty="0" smtClean="0"/>
              <a:t>Prince George's County complaints were diverted to an informal DJS pre-court case. Statewide 15.8% </a:t>
            </a:r>
            <a:r>
              <a:rPr lang="en-US" sz="1800" dirty="0"/>
              <a:t>were </a:t>
            </a:r>
            <a:r>
              <a:rPr lang="en-US" sz="1800" dirty="0" smtClean="0"/>
              <a:t>diverted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580627"/>
              </p:ext>
            </p:extLst>
          </p:nvPr>
        </p:nvGraphicFramePr>
        <p:xfrm>
          <a:off x="914400" y="2514600"/>
          <a:ext cx="7034892" cy="352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Prince George's County Detention Population Has Decline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816429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Prince George's County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declined 25.5% in ten years, to 43.6 in FY16. The statewide population </a:t>
            </a:r>
            <a:r>
              <a:rPr lang="en-US" sz="1800" dirty="0"/>
              <a:t>declined </a:t>
            </a:r>
            <a:r>
              <a:rPr lang="en-US" sz="1800" dirty="0" smtClean="0"/>
              <a:t>39.1%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Pending Placement population declined 62.6% in ten years.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16.5% of the DJS detained population in Prince George's County.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051738"/>
              </p:ext>
            </p:extLst>
          </p:nvPr>
        </p:nvGraphicFramePr>
        <p:xfrm>
          <a:off x="1445396" y="2569029"/>
          <a:ext cx="6481808" cy="386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/>
              <a:t>Prince George's County Youth </a:t>
            </a:r>
            <a:r>
              <a:rPr lang="en-US" sz="2400" dirty="0" smtClean="0"/>
              <a:t>Population In Detention Pre-Disposition 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1371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The </a:t>
            </a:r>
            <a:r>
              <a:rPr lang="en-US" sz="1800" dirty="0">
                <a:solidFill>
                  <a:prstClr val="black"/>
                </a:solidFill>
              </a:rPr>
              <a:t>Prince George's County juvenile </a:t>
            </a:r>
            <a:r>
              <a:rPr lang="en-US" sz="1800" dirty="0" smtClean="0">
                <a:solidFill>
                  <a:prstClr val="black"/>
                </a:solidFill>
              </a:rPr>
              <a:t>pre-dispositional detained population declined 15.3% in ten years to 26 youth in FY 2016.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prstClr val="black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650819"/>
              </p:ext>
            </p:extLst>
          </p:nvPr>
        </p:nvGraphicFramePr>
        <p:xfrm>
          <a:off x="1066800" y="2438400"/>
          <a:ext cx="6921138" cy="387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7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Prince George’s County Pre-Disposition Detention Placements Have Decreased for Most Complaint Types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437242"/>
              </p:ext>
            </p:extLst>
          </p:nvPr>
        </p:nvGraphicFramePr>
        <p:xfrm>
          <a:off x="457200" y="2495729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decreased 23%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increased 6% over ten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5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471674"/>
              </p:ext>
            </p:extLst>
          </p:nvPr>
        </p:nvGraphicFramePr>
        <p:xfrm>
          <a:off x="457200" y="25908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95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Crimes of Violence complaints has increased 14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1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Detention Placements for 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02084"/>
              </p:ext>
            </p:extLst>
          </p:nvPr>
        </p:nvGraphicFramePr>
        <p:xfrm>
          <a:off x="457200" y="24384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95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Non-Violent Felony complaints has decreased 15 percentage points over ten tears.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3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F2355B-6A87-4A05-B6AF-5B94F7A5099C}"/>
</file>

<file path=customXml/itemProps2.xml><?xml version="1.0" encoding="utf-8"?>
<ds:datastoreItem xmlns:ds="http://schemas.openxmlformats.org/officeDocument/2006/customXml" ds:itemID="{4843C35C-A710-4EDA-A84F-F4A619994BAC}"/>
</file>

<file path=customXml/itemProps3.xml><?xml version="1.0" encoding="utf-8"?>
<ds:datastoreItem xmlns:ds="http://schemas.openxmlformats.org/officeDocument/2006/customXml" ds:itemID="{C74950E1-62CD-4C57-A0F8-3F8D8822AA8A}"/>
</file>

<file path=docProps/app.xml><?xml version="1.0" encoding="utf-8"?>
<Properties xmlns="http://schemas.openxmlformats.org/officeDocument/2006/extended-properties" xmlns:vt="http://schemas.openxmlformats.org/officeDocument/2006/docPropsVTypes">
  <TotalTime>17511</TotalTime>
  <Words>1182</Words>
  <Application>Microsoft Office PowerPoint</Application>
  <PresentationFormat>On-screen Show (4:3)</PresentationFormat>
  <Paragraphs>156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Prince George’s County Juvenile Services  Long Term Trends  </vt:lpstr>
      <vt:lpstr>Prince George's County Juvenile Complaints Have Declined Significantly</vt:lpstr>
      <vt:lpstr>Juvenile Complaints in Prince George’s County Have Declined for All Race/Ethnicities Since FY07</vt:lpstr>
      <vt:lpstr>The Percent of Cases Referred to Juvenile Court by Prince George’s County has Declined Over the Past Two Years</vt:lpstr>
      <vt:lpstr>Prince George's County Detention Population Has Decline Significantly</vt:lpstr>
      <vt:lpstr>Prince George's County Youth Population In Detention Pre-Disposition Has Declined Significantly</vt:lpstr>
      <vt:lpstr>Prince George’s County Pre-Disposition Detention Placements Have Decreased for Most Complaint Types</vt:lpstr>
      <vt:lpstr>Crimes of Violence Make Up an Increasing Proportion of Detention Placement Offenses</vt:lpstr>
      <vt:lpstr>Detention Placements for Non-Violent Felonies are Declining</vt:lpstr>
      <vt:lpstr>Prince George’s County Pre-D Detention Population</vt:lpstr>
      <vt:lpstr>Prince George's County Youth In Detention Pending a Committed Placement Has Declined Dramatically</vt:lpstr>
      <vt:lpstr>Prince George's County Juvenile Probation and Commitment Orders Have Declined</vt:lpstr>
      <vt:lpstr>Average Committed Out of Home Population Has Declined Significantly in Prince George’s County</vt:lpstr>
      <vt:lpstr>Prince George's County Committed Youth Population Has Decreased for All Facility Types</vt:lpstr>
      <vt:lpstr>The Rate of Juveniles Committed for Low-Level Offenses Has Declined</vt:lpstr>
      <vt:lpstr>The Rate of Juveniles Committed for Crimes of Violence has Increased in Prince George’s County</vt:lpstr>
      <vt:lpstr>The Rate of Juveniles Committed for Crimes of Violence has Increased in Prince George’s County</vt:lpstr>
      <vt:lpstr>The Rate of Juveniles Committed for Non-Violent Felonies has Decreased in Prince George’s County</vt:lpstr>
      <vt:lpstr>The Rate of Juveniles Committed for Violations of Probation has Declined in Prince George’s County</vt:lpstr>
      <vt:lpstr>Recidivism Rates Prince George's County DJS Committed Youth  Have Declined in Recent Years</vt:lpstr>
      <vt:lpstr>Recidivism Rates for Prince George's County DJS Probation Youth  Have Declined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267</cp:revision>
  <cp:lastPrinted>2014-10-27T19:47:33Z</cp:lastPrinted>
  <dcterms:created xsi:type="dcterms:W3CDTF">2012-01-23T15:45:24Z</dcterms:created>
  <dcterms:modified xsi:type="dcterms:W3CDTF">2017-01-13T18:26:34Z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3" name="Lt_bottom_Content">
    <vt:lpwstr/>
  </property>
  <property fmtid="{D5CDD505-2E9C-101B-9397-08002B2CF9AE}" pid="4" name="Right_Content">
    <vt:lpwstr/>
  </property>
  <property fmtid="{D5CDD505-2E9C-101B-9397-08002B2CF9AE}" pid="5" name="PublishingRollupImage">
    <vt:lpwstr/>
  </property>
  <property fmtid="{D5CDD505-2E9C-101B-9397-08002B2CF9AE}" pid="6" name="ArticleByLine">
    <vt:lpwstr/>
  </property>
  <property fmtid="{D5CDD505-2E9C-101B-9397-08002B2CF9AE}" pid="7" name="PublishingContactEmail">
    <vt:lpwstr/>
  </property>
  <property fmtid="{D5CDD505-2E9C-101B-9397-08002B2CF9AE}" pid="8" name="PageKeywords">
    <vt:lpwstr/>
  </property>
  <property fmtid="{D5CDD505-2E9C-101B-9397-08002B2CF9AE}" pid="9" name="SummaryLinks">
    <vt:lpwstr/>
  </property>
  <property fmtid="{D5CDD505-2E9C-101B-9397-08002B2CF9AE}" pid="10" name="PublishingPageImage">
    <vt:lpwstr/>
  </property>
  <property fmtid="{D5CDD505-2E9C-101B-9397-08002B2CF9AE}" pid="11" name="PageDescription">
    <vt:lpwstr/>
  </property>
  <property fmtid="{D5CDD505-2E9C-101B-9397-08002B2CF9AE}" pid="12" name="PageHeadline">
    <vt:lpwstr/>
  </property>
  <property fmtid="{D5CDD505-2E9C-101B-9397-08002B2CF9AE}" pid="13" name="Main_Content">
    <vt:lpwstr/>
  </property>
  <property fmtid="{D5CDD505-2E9C-101B-9397-08002B2CF9AE}" pid="14" name="Audience">
    <vt:lpwstr/>
  </property>
  <property fmtid="{D5CDD505-2E9C-101B-9397-08002B2CF9AE}" pid="15" name="Rt_Center_Content">
    <vt:lpwstr/>
  </property>
  <property fmtid="{D5CDD505-2E9C-101B-9397-08002B2CF9AE}" pid="16" name="PublishingImageCaption">
    <vt:lpwstr/>
  </property>
  <property fmtid="{D5CDD505-2E9C-101B-9397-08002B2CF9AE}" pid="17" name="Rt_bottom_Content">
    <vt:lpwstr/>
  </property>
  <property fmtid="{D5CDD505-2E9C-101B-9397-08002B2CF9AE}" pid="18" name="Center_Content">
    <vt:lpwstr/>
  </property>
  <property fmtid="{D5CDD505-2E9C-101B-9397-08002B2CF9AE}" pid="19" name="PublishingContactPicture">
    <vt:lpwstr/>
  </property>
  <property fmtid="{D5CDD505-2E9C-101B-9397-08002B2CF9AE}" pid="20" name="PublishingContactName">
    <vt:lpwstr/>
  </property>
  <property fmtid="{D5CDD505-2E9C-101B-9397-08002B2CF9AE}" pid="21" name="Lt_Inner_Content">
    <vt:lpwstr/>
  </property>
  <property fmtid="{D5CDD505-2E9C-101B-9397-08002B2CF9AE}" pid="22" name="PublishingPageLayout">
    <vt:lpwstr/>
  </property>
  <property fmtid="{D5CDD505-2E9C-101B-9397-08002B2CF9AE}" pid="23" name="Comments">
    <vt:lpwstr/>
  </property>
  <property fmtid="{D5CDD505-2E9C-101B-9397-08002B2CF9AE}" pid="24" name="Top_Left_Content">
    <vt:lpwstr/>
  </property>
  <property fmtid="{D5CDD505-2E9C-101B-9397-08002B2CF9AE}" pid="25" name="PublishingPageContent">
    <vt:lpwstr/>
  </property>
  <property fmtid="{D5CDD505-2E9C-101B-9397-08002B2CF9AE}" pid="26" name="Left_Content">
    <vt:lpwstr/>
  </property>
  <property fmtid="{D5CDD505-2E9C-101B-9397-08002B2CF9AE}" pid="27" name="Rt_Inner_Content">
    <vt:lpwstr/>
  </property>
</Properties>
</file>