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drawings/drawing1.xml" ContentType="application/vnd.openxmlformats-officedocument.drawingml.chartshapes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19.xml" ContentType="application/vnd.openxmlformats-officedocument.presentationml.slide+xml"/>
  <Override PartName="/ppt/slides/slide17.xml" ContentType="application/vnd.openxmlformats-officedocument.presentationml.slide+xml"/>
  <Override PartName="/ppt/slides/slide15.xml" ContentType="application/vnd.openxmlformats-officedocument.presentationml.slide+xml"/>
  <Override PartName="/ppt/slides/slide18.xml" ContentType="application/vnd.openxmlformats-officedocument.presentationml.slide+xml"/>
  <Override PartName="/ppt/slides/slide16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11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charts/chart16.xml" ContentType="application/vnd.openxmlformats-officedocument.drawingml.chart+xml"/>
  <Override PartName="/ppt/theme/theme3.xml" ContentType="application/vnd.openxmlformats-officedocument.theme+xml"/>
  <Override PartName="/ppt/charts/chart20.xml" ContentType="application/vnd.openxmlformats-officedocument.drawingml.char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charts/chart1.xml" ContentType="application/vnd.openxmlformats-officedocument.drawingml.chart+xml"/>
  <Override PartName="/ppt/charts/chart19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5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1.xml" ContentType="application/vnd.openxmlformats-officedocument.drawingml.chart+xml"/>
  <Override PartName="/ppt/charts/chart6.xml" ContentType="application/vnd.openxmlformats-officedocument.drawingml.chart+xml"/>
  <Override PartName="/ppt/charts/chart5.xml" ContentType="application/vnd.openxmlformats-officedocument.drawingml.chart+xml"/>
  <Override PartName="/ppt/charts/chart4.xml" ContentType="application/vnd.openxmlformats-officedocument.drawingml.chart+xml"/>
  <Override PartName="/ppt/charts/chart3.xml" ContentType="application/vnd.openxmlformats-officedocument.drawingml.chart+xml"/>
  <Override PartName="/ppt/charts/chart2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Override PartName="/ppt/charts/chart9.xml" ContentType="application/vnd.openxmlformats-officedocument.drawingml.chart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65" r:id="rId3"/>
    <p:sldId id="278" r:id="rId4"/>
    <p:sldId id="266" r:id="rId5"/>
    <p:sldId id="277" r:id="rId6"/>
    <p:sldId id="283" r:id="rId7"/>
    <p:sldId id="285" r:id="rId8"/>
    <p:sldId id="286" r:id="rId9"/>
    <p:sldId id="287" r:id="rId10"/>
    <p:sldId id="291" r:id="rId11"/>
    <p:sldId id="284" r:id="rId12"/>
    <p:sldId id="275" r:id="rId13"/>
    <p:sldId id="268" r:id="rId14"/>
    <p:sldId id="279" r:id="rId15"/>
    <p:sldId id="288" r:id="rId16"/>
    <p:sldId id="294" r:id="rId17"/>
    <p:sldId id="292" r:id="rId18"/>
    <p:sldId id="289" r:id="rId19"/>
    <p:sldId id="293" r:id="rId20"/>
    <p:sldId id="280" r:id="rId21"/>
    <p:sldId id="282" r:id="rId22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44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878" autoAdjust="0"/>
  </p:normalViewPr>
  <p:slideViewPr>
    <p:cSldViewPr>
      <p:cViewPr>
        <p:scale>
          <a:sx n="80" d="100"/>
          <a:sy n="80" d="100"/>
        </p:scale>
        <p:origin x="-1522" y="-350"/>
      </p:cViewPr>
      <p:guideLst>
        <p:guide orient="horz" pos="244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djs.state.md.us\DJS\Planning\Marci\Trend%20Presentations\Annual%20Trend%20Data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djs.state.md.us\DJS\Planning\Marci\Trend%20Presentations\Annual%20Trend%20Data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djs.state.md.us\DJS\Planning\Marci\Trend%20Presentations\Annual%20Trend%20Data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\\djs.state.md.us\DJS\Planning\Marci\Trend%20Presentations\Annual%20Trend%20Data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\\djs.state.md.us\DJS\Planning\Marci\Trend%20Presentations\Annual%20Trend%20Data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djs.state.md.us\DJS\Planning\Marci\Trend%20Presentations\Annual%20Trend%20Data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djs.state.md.us\DJS\Planning\Marci\Trend%20Presentations\Annual%20Trend%20Data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djs.state.md.us\DJS\Planning\Marci\Trend%20Presentations\Annual%20Trend%20Data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djs.state.md.us\DJS\Planning\Marci\Trend%20Presentations\Annual%20Trend%20Data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djs.state.md.us\DJS\Planning\Trend%20Presentations\Annual%20Crime%20Trend%20Data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859335131855001E-2"/>
          <c:y val="5.8226561679789998E-2"/>
          <c:w val="0.94462059234239204"/>
          <c:h val="0.81456685914260696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'LongTerm Trend Data'!$E$4</c:f>
              <c:strCache>
                <c:ptCount val="1"/>
                <c:pt idx="0">
                  <c:v>Complaints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'LongTerm Trend Data'!$B$37:$B$46</c:f>
              <c:strCache>
                <c:ptCount val="10"/>
                <c:pt idx="0">
                  <c:v>FY16</c:v>
                </c:pt>
                <c:pt idx="1">
                  <c:v>FY15</c:v>
                </c:pt>
                <c:pt idx="2">
                  <c:v>FY14</c:v>
                </c:pt>
                <c:pt idx="3">
                  <c:v>FY13</c:v>
                </c:pt>
                <c:pt idx="4">
                  <c:v>FY12</c:v>
                </c:pt>
                <c:pt idx="5">
                  <c:v>FY11</c:v>
                </c:pt>
                <c:pt idx="6">
                  <c:v>FY10</c:v>
                </c:pt>
                <c:pt idx="7">
                  <c:v>FY09</c:v>
                </c:pt>
                <c:pt idx="8">
                  <c:v>FY08</c:v>
                </c:pt>
                <c:pt idx="9">
                  <c:v>FY07</c:v>
                </c:pt>
              </c:strCache>
            </c:strRef>
          </c:cat>
          <c:val>
            <c:numRef>
              <c:f>'LongTerm Trend Data'!$E$37:$E$46</c:f>
              <c:numCache>
                <c:formatCode>_(* #,##0_);_(* \(#,##0\);_(* "-"??_);_(@_)</c:formatCode>
                <c:ptCount val="10"/>
                <c:pt idx="0">
                  <c:v>5949</c:v>
                </c:pt>
                <c:pt idx="1">
                  <c:v>5882</c:v>
                </c:pt>
                <c:pt idx="2">
                  <c:v>6476</c:v>
                </c:pt>
                <c:pt idx="3">
                  <c:v>7242</c:v>
                </c:pt>
                <c:pt idx="4">
                  <c:v>7932</c:v>
                </c:pt>
                <c:pt idx="5">
                  <c:v>9027</c:v>
                </c:pt>
                <c:pt idx="6">
                  <c:v>9822</c:v>
                </c:pt>
                <c:pt idx="7">
                  <c:v>11980</c:v>
                </c:pt>
                <c:pt idx="8">
                  <c:v>12591</c:v>
                </c:pt>
                <c:pt idx="9">
                  <c:v>12363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E0A-434B-8B39-6280B20BC43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4"/>
        <c:overlap val="52"/>
        <c:axId val="85053824"/>
        <c:axId val="85056512"/>
      </c:barChart>
      <c:catAx>
        <c:axId val="85053824"/>
        <c:scaling>
          <c:orientation val="maxMin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85056512"/>
        <c:crosses val="autoZero"/>
        <c:auto val="0"/>
        <c:lblAlgn val="ctr"/>
        <c:lblOffset val="100"/>
        <c:noMultiLvlLbl val="0"/>
      </c:catAx>
      <c:valAx>
        <c:axId val="85056512"/>
        <c:scaling>
          <c:orientation val="minMax"/>
        </c:scaling>
        <c:delete val="1"/>
        <c:axPos val="r"/>
        <c:numFmt formatCode="_(* #,##0_);_(* \(#,##0\);_(* &quot;-&quot;??_);_(@_)" sourceLinked="1"/>
        <c:majorTickMark val="out"/>
        <c:minorTickMark val="none"/>
        <c:tickLblPos val="nextTo"/>
        <c:crossAx val="8505382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515935508061499E-2"/>
          <c:y val="5.471713115245401E-2"/>
          <c:w val="0.90031865518276488"/>
          <c:h val="0.83043820237088972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'LongTerm Trend Data'!$Z$4</c:f>
              <c:strCache>
                <c:ptCount val="1"/>
                <c:pt idx="0">
                  <c:v>Pending Placement ADP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'LongTerm Trend Data'!$B$37:$B$46</c:f>
              <c:strCache>
                <c:ptCount val="10"/>
                <c:pt idx="0">
                  <c:v>FY16</c:v>
                </c:pt>
                <c:pt idx="1">
                  <c:v>FY15</c:v>
                </c:pt>
                <c:pt idx="2">
                  <c:v>FY14</c:v>
                </c:pt>
                <c:pt idx="3">
                  <c:v>FY13</c:v>
                </c:pt>
                <c:pt idx="4">
                  <c:v>FY12</c:v>
                </c:pt>
                <c:pt idx="5">
                  <c:v>FY11</c:v>
                </c:pt>
                <c:pt idx="6">
                  <c:v>FY10</c:v>
                </c:pt>
                <c:pt idx="7">
                  <c:v>FY09</c:v>
                </c:pt>
                <c:pt idx="8">
                  <c:v>FY08</c:v>
                </c:pt>
                <c:pt idx="9">
                  <c:v>FY07</c:v>
                </c:pt>
              </c:strCache>
            </c:strRef>
          </c:cat>
          <c:val>
            <c:numRef>
              <c:f>'LongTerm Trend Data'!$Z$37:$Z$46</c:f>
              <c:numCache>
                <c:formatCode>0.0</c:formatCode>
                <c:ptCount val="10"/>
                <c:pt idx="0">
                  <c:v>9.6</c:v>
                </c:pt>
                <c:pt idx="1">
                  <c:v>9.1</c:v>
                </c:pt>
                <c:pt idx="2">
                  <c:v>11.8</c:v>
                </c:pt>
                <c:pt idx="3">
                  <c:v>13.9</c:v>
                </c:pt>
                <c:pt idx="4">
                  <c:v>18.7</c:v>
                </c:pt>
                <c:pt idx="5">
                  <c:v>21.7</c:v>
                </c:pt>
                <c:pt idx="6">
                  <c:v>22.4</c:v>
                </c:pt>
                <c:pt idx="7">
                  <c:v>24.5</c:v>
                </c:pt>
                <c:pt idx="8">
                  <c:v>20.399999999999999</c:v>
                </c:pt>
                <c:pt idx="9">
                  <c:v>28.9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118-49F5-B728-CA4C344A980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7"/>
        <c:axId val="99275136"/>
        <c:axId val="99285248"/>
      </c:barChart>
      <c:catAx>
        <c:axId val="99275136"/>
        <c:scaling>
          <c:orientation val="maxMin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99285248"/>
        <c:crosses val="autoZero"/>
        <c:auto val="0"/>
        <c:lblAlgn val="ctr"/>
        <c:lblOffset val="100"/>
        <c:noMultiLvlLbl val="0"/>
      </c:catAx>
      <c:valAx>
        <c:axId val="99285248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0" sourceLinked="0"/>
        <c:majorTickMark val="out"/>
        <c:minorTickMark val="none"/>
        <c:tickLblPos val="nextTo"/>
        <c:crossAx val="99275136"/>
        <c:crosses val="max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859335131855001E-2"/>
          <c:y val="7.7555426539424502E-2"/>
          <c:w val="0.963842959996973"/>
          <c:h val="0.80759975567570197"/>
        </c:manualLayout>
      </c:layout>
      <c:lineChart>
        <c:grouping val="standard"/>
        <c:varyColors val="0"/>
        <c:ser>
          <c:idx val="1"/>
          <c:order val="0"/>
          <c:tx>
            <c:strRef>
              <c:f>'LongTerm Trend Data'!$S$4</c:f>
              <c:strCache>
                <c:ptCount val="1"/>
                <c:pt idx="0">
                  <c:v>Probation Dispositions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2.4822695035460994E-2"/>
                  <c:y val="-6.88405797101448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4.4326241134751775E-2"/>
                  <c:y val="-6.88405797101449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'LongTerm Trend Data'!$B$37:$B$46</c:f>
              <c:strCache>
                <c:ptCount val="10"/>
                <c:pt idx="0">
                  <c:v>FY16</c:v>
                </c:pt>
                <c:pt idx="1">
                  <c:v>FY15</c:v>
                </c:pt>
                <c:pt idx="2">
                  <c:v>FY14</c:v>
                </c:pt>
                <c:pt idx="3">
                  <c:v>FY13</c:v>
                </c:pt>
                <c:pt idx="4">
                  <c:v>FY12</c:v>
                </c:pt>
                <c:pt idx="5">
                  <c:v>FY11</c:v>
                </c:pt>
                <c:pt idx="6">
                  <c:v>FY10</c:v>
                </c:pt>
                <c:pt idx="7">
                  <c:v>FY09</c:v>
                </c:pt>
                <c:pt idx="8">
                  <c:v>FY08</c:v>
                </c:pt>
                <c:pt idx="9">
                  <c:v>FY07</c:v>
                </c:pt>
              </c:strCache>
            </c:strRef>
          </c:cat>
          <c:val>
            <c:numRef>
              <c:f>'LongTerm Trend Data'!$S$37:$S$46</c:f>
              <c:numCache>
                <c:formatCode>#,##0_);\(#,##0\)</c:formatCode>
                <c:ptCount val="10"/>
                <c:pt idx="0">
                  <c:v>1001</c:v>
                </c:pt>
                <c:pt idx="1">
                  <c:v>1089</c:v>
                </c:pt>
                <c:pt idx="2">
                  <c:v>1233</c:v>
                </c:pt>
                <c:pt idx="3">
                  <c:v>1379</c:v>
                </c:pt>
                <c:pt idx="4">
                  <c:v>1375</c:v>
                </c:pt>
                <c:pt idx="5">
                  <c:v>1661</c:v>
                </c:pt>
                <c:pt idx="6">
                  <c:v>1444</c:v>
                </c:pt>
                <c:pt idx="7">
                  <c:v>1781</c:v>
                </c:pt>
                <c:pt idx="8">
                  <c:v>1805</c:v>
                </c:pt>
                <c:pt idx="9">
                  <c:v>1661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95D1-4D99-AF28-0AE6D7219A17}"/>
            </c:ext>
          </c:extLst>
        </c:ser>
        <c:ser>
          <c:idx val="0"/>
          <c:order val="1"/>
          <c:tx>
            <c:strRef>
              <c:f>'LongTerm Trend Data'!$T$4</c:f>
              <c:strCache>
                <c:ptCount val="1"/>
                <c:pt idx="0">
                  <c:v>Committed Dispositions</c:v>
                </c:pt>
              </c:strCache>
            </c:strRef>
          </c:tx>
          <c:marker>
            <c:symbol val="none"/>
          </c:marker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1.7730496453900709E-3"/>
                  <c:y val="5.07246376811594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'LongTerm Trend Data'!$B$37:$B$46</c:f>
              <c:strCache>
                <c:ptCount val="10"/>
                <c:pt idx="0">
                  <c:v>FY16</c:v>
                </c:pt>
                <c:pt idx="1">
                  <c:v>FY15</c:v>
                </c:pt>
                <c:pt idx="2">
                  <c:v>FY14</c:v>
                </c:pt>
                <c:pt idx="3">
                  <c:v>FY13</c:v>
                </c:pt>
                <c:pt idx="4">
                  <c:v>FY12</c:v>
                </c:pt>
                <c:pt idx="5">
                  <c:v>FY11</c:v>
                </c:pt>
                <c:pt idx="6">
                  <c:v>FY10</c:v>
                </c:pt>
                <c:pt idx="7">
                  <c:v>FY09</c:v>
                </c:pt>
                <c:pt idx="8">
                  <c:v>FY08</c:v>
                </c:pt>
                <c:pt idx="9">
                  <c:v>FY07</c:v>
                </c:pt>
              </c:strCache>
            </c:strRef>
          </c:cat>
          <c:val>
            <c:numRef>
              <c:f>'LongTerm Trend Data'!$T$37:$T$46</c:f>
              <c:numCache>
                <c:formatCode>#,##0_);\(#,##0\)</c:formatCode>
                <c:ptCount val="10"/>
                <c:pt idx="0">
                  <c:v>215</c:v>
                </c:pt>
                <c:pt idx="1">
                  <c:v>213</c:v>
                </c:pt>
                <c:pt idx="2">
                  <c:v>243</c:v>
                </c:pt>
                <c:pt idx="3">
                  <c:v>332</c:v>
                </c:pt>
                <c:pt idx="4">
                  <c:v>359</c:v>
                </c:pt>
                <c:pt idx="5">
                  <c:v>314</c:v>
                </c:pt>
                <c:pt idx="6">
                  <c:v>320</c:v>
                </c:pt>
                <c:pt idx="7">
                  <c:v>286</c:v>
                </c:pt>
                <c:pt idx="8">
                  <c:v>409</c:v>
                </c:pt>
                <c:pt idx="9">
                  <c:v>341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95D1-4D99-AF28-0AE6D7219A1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99338496"/>
        <c:axId val="99348480"/>
      </c:lineChart>
      <c:catAx>
        <c:axId val="99338496"/>
        <c:scaling>
          <c:orientation val="maxMin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99348480"/>
        <c:crosses val="autoZero"/>
        <c:auto val="0"/>
        <c:lblAlgn val="ctr"/>
        <c:lblOffset val="100"/>
        <c:noMultiLvlLbl val="0"/>
      </c:catAx>
      <c:valAx>
        <c:axId val="9934848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#,##0_);\(#,##0\)" sourceLinked="1"/>
        <c:majorTickMark val="out"/>
        <c:minorTickMark val="none"/>
        <c:tickLblPos val="nextTo"/>
        <c:crossAx val="99338496"/>
        <c:crosses val="max"/>
        <c:crossBetween val="between"/>
      </c:valAx>
    </c:plotArea>
    <c:legend>
      <c:legendPos val="r"/>
      <c:layout>
        <c:manualLayout>
          <c:xMode val="edge"/>
          <c:yMode val="edge"/>
          <c:x val="0.71642838223203698"/>
          <c:y val="2.58228223039518E-2"/>
          <c:w val="0.28357161776796203"/>
          <c:h val="0.22674499543356499"/>
        </c:manualLayout>
      </c:layout>
      <c:overlay val="1"/>
    </c:legend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859335131855001E-2"/>
          <c:y val="5.8226561679789998E-2"/>
          <c:w val="0.94462059234239204"/>
          <c:h val="0.81456685914260696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'LongTerm Trend Data'!$AF$4</c:f>
              <c:strCache>
                <c:ptCount val="1"/>
                <c:pt idx="0">
                  <c:v>Total Committed ADP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'LongTerm Trend Data'!$B$37:$B$46</c:f>
              <c:strCache>
                <c:ptCount val="10"/>
                <c:pt idx="0">
                  <c:v>FY16</c:v>
                </c:pt>
                <c:pt idx="1">
                  <c:v>FY15</c:v>
                </c:pt>
                <c:pt idx="2">
                  <c:v>FY14</c:v>
                </c:pt>
                <c:pt idx="3">
                  <c:v>FY13</c:v>
                </c:pt>
                <c:pt idx="4">
                  <c:v>FY12</c:v>
                </c:pt>
                <c:pt idx="5">
                  <c:v>FY11</c:v>
                </c:pt>
                <c:pt idx="6">
                  <c:v>FY10</c:v>
                </c:pt>
                <c:pt idx="7">
                  <c:v>FY09</c:v>
                </c:pt>
                <c:pt idx="8">
                  <c:v>FY08</c:v>
                </c:pt>
                <c:pt idx="9">
                  <c:v>FY07</c:v>
                </c:pt>
              </c:strCache>
            </c:strRef>
          </c:cat>
          <c:val>
            <c:numRef>
              <c:f>'LongTerm Trend Data'!$AF$37:$AF$46</c:f>
              <c:numCache>
                <c:formatCode>0.0</c:formatCode>
                <c:ptCount val="10"/>
                <c:pt idx="0">
                  <c:v>77.7</c:v>
                </c:pt>
                <c:pt idx="1">
                  <c:v>87.9</c:v>
                </c:pt>
                <c:pt idx="2">
                  <c:v>124.6</c:v>
                </c:pt>
                <c:pt idx="3">
                  <c:v>120.8</c:v>
                </c:pt>
                <c:pt idx="4">
                  <c:v>131.19999999999999</c:v>
                </c:pt>
                <c:pt idx="5">
                  <c:v>117</c:v>
                </c:pt>
                <c:pt idx="6">
                  <c:v>123</c:v>
                </c:pt>
                <c:pt idx="7">
                  <c:v>144</c:v>
                </c:pt>
                <c:pt idx="8">
                  <c:v>154</c:v>
                </c:pt>
                <c:pt idx="9">
                  <c:v>180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F46-4AC9-9CED-3DB3934FD57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4"/>
        <c:overlap val="52"/>
        <c:axId val="99376128"/>
        <c:axId val="99391360"/>
      </c:barChart>
      <c:catAx>
        <c:axId val="99376128"/>
        <c:scaling>
          <c:orientation val="maxMin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99391360"/>
        <c:crosses val="autoZero"/>
        <c:auto val="0"/>
        <c:lblAlgn val="ctr"/>
        <c:lblOffset val="100"/>
        <c:noMultiLvlLbl val="0"/>
      </c:catAx>
      <c:valAx>
        <c:axId val="99391360"/>
        <c:scaling>
          <c:orientation val="minMax"/>
          <c:min val="0"/>
        </c:scaling>
        <c:delete val="1"/>
        <c:axPos val="l"/>
        <c:numFmt formatCode="0.0" sourceLinked="1"/>
        <c:majorTickMark val="out"/>
        <c:minorTickMark val="none"/>
        <c:tickLblPos val="nextTo"/>
        <c:crossAx val="99376128"/>
        <c:crosses val="max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515935508061499E-2"/>
          <c:y val="0.120252172613588"/>
          <c:w val="0.89563989704381797"/>
          <c:h val="0.76490310258818395"/>
        </c:manualLayout>
      </c:layout>
      <c:lineChart>
        <c:grouping val="standard"/>
        <c:varyColors val="0"/>
        <c:ser>
          <c:idx val="1"/>
          <c:order val="0"/>
          <c:tx>
            <c:strRef>
              <c:f>'LongTerm Trend Data'!$AF$4</c:f>
              <c:strCache>
                <c:ptCount val="1"/>
                <c:pt idx="0">
                  <c:v>Total Committed ADP</c:v>
                </c:pt>
              </c:strCache>
            </c:strRef>
          </c:tx>
          <c:spPr>
            <a:ln>
              <a:solidFill>
                <a:sysClr val="windowText" lastClr="000000"/>
              </a:solidFill>
            </a:ln>
          </c:spPr>
          <c:marker>
            <c:symbol val="none"/>
          </c:marker>
          <c:dLbls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'LongTerm Trend Data'!$B$37:$B$46</c:f>
              <c:strCache>
                <c:ptCount val="10"/>
                <c:pt idx="0">
                  <c:v>FY16</c:v>
                </c:pt>
                <c:pt idx="1">
                  <c:v>FY15</c:v>
                </c:pt>
                <c:pt idx="2">
                  <c:v>FY14</c:v>
                </c:pt>
                <c:pt idx="3">
                  <c:v>FY13</c:v>
                </c:pt>
                <c:pt idx="4">
                  <c:v>FY12</c:v>
                </c:pt>
                <c:pt idx="5">
                  <c:v>FY11</c:v>
                </c:pt>
                <c:pt idx="6">
                  <c:v>FY10</c:v>
                </c:pt>
                <c:pt idx="7">
                  <c:v>FY09</c:v>
                </c:pt>
                <c:pt idx="8">
                  <c:v>FY08</c:v>
                </c:pt>
                <c:pt idx="9">
                  <c:v>FY07</c:v>
                </c:pt>
              </c:strCache>
            </c:strRef>
          </c:cat>
          <c:val>
            <c:numRef>
              <c:f>'LongTerm Trend Data'!$AF$37:$AF$46</c:f>
              <c:numCache>
                <c:formatCode>0.0</c:formatCode>
                <c:ptCount val="10"/>
                <c:pt idx="0">
                  <c:v>77.7</c:v>
                </c:pt>
                <c:pt idx="1">
                  <c:v>87.9</c:v>
                </c:pt>
                <c:pt idx="2">
                  <c:v>124.6</c:v>
                </c:pt>
                <c:pt idx="3">
                  <c:v>120.8</c:v>
                </c:pt>
                <c:pt idx="4">
                  <c:v>131.19999999999999</c:v>
                </c:pt>
                <c:pt idx="5">
                  <c:v>117</c:v>
                </c:pt>
                <c:pt idx="6">
                  <c:v>123</c:v>
                </c:pt>
                <c:pt idx="7">
                  <c:v>144</c:v>
                </c:pt>
                <c:pt idx="8">
                  <c:v>154</c:v>
                </c:pt>
                <c:pt idx="9">
                  <c:v>180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0B97-4F19-9107-EFCD98BE4E0A}"/>
            </c:ext>
          </c:extLst>
        </c:ser>
        <c:ser>
          <c:idx val="0"/>
          <c:order val="1"/>
          <c:tx>
            <c:strRef>
              <c:f>'LongTerm Trend Data'!$AG$4</c:f>
              <c:strCache>
                <c:ptCount val="1"/>
                <c:pt idx="0">
                  <c:v>DJS-Operated</c:v>
                </c:pt>
              </c:strCache>
            </c:strRef>
          </c:tx>
          <c:marker>
            <c:symbol val="none"/>
          </c:marker>
          <c:dLbls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layout>
                <c:manualLayout>
                  <c:x val="-2.1302495899231416E-2"/>
                  <c:y val="3.26561006610160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'LongTerm Trend Data'!$B$37:$B$46</c:f>
              <c:strCache>
                <c:ptCount val="10"/>
                <c:pt idx="0">
                  <c:v>FY16</c:v>
                </c:pt>
                <c:pt idx="1">
                  <c:v>FY15</c:v>
                </c:pt>
                <c:pt idx="2">
                  <c:v>FY14</c:v>
                </c:pt>
                <c:pt idx="3">
                  <c:v>FY13</c:v>
                </c:pt>
                <c:pt idx="4">
                  <c:v>FY12</c:v>
                </c:pt>
                <c:pt idx="5">
                  <c:v>FY11</c:v>
                </c:pt>
                <c:pt idx="6">
                  <c:v>FY10</c:v>
                </c:pt>
                <c:pt idx="7">
                  <c:v>FY09</c:v>
                </c:pt>
                <c:pt idx="8">
                  <c:v>FY08</c:v>
                </c:pt>
                <c:pt idx="9">
                  <c:v>FY07</c:v>
                </c:pt>
              </c:strCache>
            </c:strRef>
          </c:cat>
          <c:val>
            <c:numRef>
              <c:f>'LongTerm Trend Data'!$AG$37:$AG$46</c:f>
              <c:numCache>
                <c:formatCode>0</c:formatCode>
                <c:ptCount val="10"/>
                <c:pt idx="0">
                  <c:v>19.667647616878991</c:v>
                </c:pt>
                <c:pt idx="1">
                  <c:v>15.550195966514819</c:v>
                </c:pt>
                <c:pt idx="2">
                  <c:v>31.499208523591978</c:v>
                </c:pt>
                <c:pt idx="3">
                  <c:v>25.7</c:v>
                </c:pt>
                <c:pt idx="4">
                  <c:v>33.6</c:v>
                </c:pt>
                <c:pt idx="5">
                  <c:v>26</c:v>
                </c:pt>
                <c:pt idx="6">
                  <c:v>28</c:v>
                </c:pt>
                <c:pt idx="7">
                  <c:v>41</c:v>
                </c:pt>
                <c:pt idx="8">
                  <c:v>43</c:v>
                </c:pt>
                <c:pt idx="9">
                  <c:v>39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0B97-4F19-9107-EFCD98BE4E0A}"/>
            </c:ext>
          </c:extLst>
        </c:ser>
        <c:ser>
          <c:idx val="2"/>
          <c:order val="2"/>
          <c:tx>
            <c:strRef>
              <c:f>'LongTerm Trend Data'!$AH$4</c:f>
              <c:strCache>
                <c:ptCount val="1"/>
                <c:pt idx="0">
                  <c:v>Private In-State</c:v>
                </c:pt>
              </c:strCache>
            </c:strRef>
          </c:tx>
          <c:marker>
            <c:symbol val="none"/>
          </c:marker>
          <c:dLbls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'LongTerm Trend Data'!$B$37:$B$46</c:f>
              <c:strCache>
                <c:ptCount val="10"/>
                <c:pt idx="0">
                  <c:v>FY16</c:v>
                </c:pt>
                <c:pt idx="1">
                  <c:v>FY15</c:v>
                </c:pt>
                <c:pt idx="2">
                  <c:v>FY14</c:v>
                </c:pt>
                <c:pt idx="3">
                  <c:v>FY13</c:v>
                </c:pt>
                <c:pt idx="4">
                  <c:v>FY12</c:v>
                </c:pt>
                <c:pt idx="5">
                  <c:v>FY11</c:v>
                </c:pt>
                <c:pt idx="6">
                  <c:v>FY10</c:v>
                </c:pt>
                <c:pt idx="7">
                  <c:v>FY09</c:v>
                </c:pt>
                <c:pt idx="8">
                  <c:v>FY08</c:v>
                </c:pt>
                <c:pt idx="9">
                  <c:v>FY07</c:v>
                </c:pt>
              </c:strCache>
            </c:strRef>
          </c:cat>
          <c:val>
            <c:numRef>
              <c:f>'LongTerm Trend Data'!$AH$37:$AH$46</c:f>
              <c:numCache>
                <c:formatCode>0</c:formatCode>
                <c:ptCount val="10"/>
                <c:pt idx="0">
                  <c:v>53.000884183363951</c:v>
                </c:pt>
                <c:pt idx="1">
                  <c:v>66.322437214612648</c:v>
                </c:pt>
                <c:pt idx="2">
                  <c:v>80.791381278539504</c:v>
                </c:pt>
                <c:pt idx="3">
                  <c:v>80.900000000000006</c:v>
                </c:pt>
                <c:pt idx="4">
                  <c:v>86.8</c:v>
                </c:pt>
                <c:pt idx="5">
                  <c:v>80</c:v>
                </c:pt>
                <c:pt idx="6">
                  <c:v>84</c:v>
                </c:pt>
                <c:pt idx="7">
                  <c:v>94</c:v>
                </c:pt>
                <c:pt idx="8">
                  <c:v>100</c:v>
                </c:pt>
                <c:pt idx="9">
                  <c:v>129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0B97-4F19-9107-EFCD98BE4E0A}"/>
            </c:ext>
          </c:extLst>
        </c:ser>
        <c:ser>
          <c:idx val="3"/>
          <c:order val="3"/>
          <c:tx>
            <c:strRef>
              <c:f>'LongTerm Trend Data'!$AI$4</c:f>
              <c:strCache>
                <c:ptCount val="1"/>
                <c:pt idx="0">
                  <c:v>Private Out of State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none"/>
          </c:marker>
          <c:dLbls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layout>
                <c:manualLayout>
                  <c:x val="-4.4541582334756601E-2"/>
                  <c:y val="6.53122013220320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'LongTerm Trend Data'!$B$37:$B$46</c:f>
              <c:strCache>
                <c:ptCount val="10"/>
                <c:pt idx="0">
                  <c:v>FY16</c:v>
                </c:pt>
                <c:pt idx="1">
                  <c:v>FY15</c:v>
                </c:pt>
                <c:pt idx="2">
                  <c:v>FY14</c:v>
                </c:pt>
                <c:pt idx="3">
                  <c:v>FY13</c:v>
                </c:pt>
                <c:pt idx="4">
                  <c:v>FY12</c:v>
                </c:pt>
                <c:pt idx="5">
                  <c:v>FY11</c:v>
                </c:pt>
                <c:pt idx="6">
                  <c:v>FY10</c:v>
                </c:pt>
                <c:pt idx="7">
                  <c:v>FY09</c:v>
                </c:pt>
                <c:pt idx="8">
                  <c:v>FY08</c:v>
                </c:pt>
                <c:pt idx="9">
                  <c:v>FY07</c:v>
                </c:pt>
              </c:strCache>
            </c:strRef>
          </c:cat>
          <c:val>
            <c:numRef>
              <c:f>'LongTerm Trend Data'!$AI$37:$AI$46</c:f>
              <c:numCache>
                <c:formatCode>0</c:formatCode>
                <c:ptCount val="10"/>
                <c:pt idx="0">
                  <c:v>5.0255009107468389</c:v>
                </c:pt>
                <c:pt idx="1">
                  <c:v>5.9811643835616435</c:v>
                </c:pt>
                <c:pt idx="2">
                  <c:v>12.342005327245067</c:v>
                </c:pt>
                <c:pt idx="3">
                  <c:v>14.2</c:v>
                </c:pt>
                <c:pt idx="4">
                  <c:v>10.7</c:v>
                </c:pt>
                <c:pt idx="5">
                  <c:v>12</c:v>
                </c:pt>
                <c:pt idx="6">
                  <c:v>11</c:v>
                </c:pt>
                <c:pt idx="7">
                  <c:v>9</c:v>
                </c:pt>
                <c:pt idx="8">
                  <c:v>11</c:v>
                </c:pt>
                <c:pt idx="9">
                  <c:v>12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0B97-4F19-9107-EFCD98BE4E0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01832576"/>
        <c:axId val="101834112"/>
      </c:lineChart>
      <c:catAx>
        <c:axId val="101832576"/>
        <c:scaling>
          <c:orientation val="maxMin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101834112"/>
        <c:crosses val="autoZero"/>
        <c:auto val="0"/>
        <c:lblAlgn val="ctr"/>
        <c:lblOffset val="100"/>
        <c:noMultiLvlLbl val="0"/>
      </c:catAx>
      <c:valAx>
        <c:axId val="101834112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0.0" sourceLinked="1"/>
        <c:majorTickMark val="out"/>
        <c:minorTickMark val="none"/>
        <c:tickLblPos val="nextTo"/>
        <c:crossAx val="101832576"/>
        <c:crosses val="max"/>
        <c:crossBetween val="between"/>
      </c:valAx>
    </c:plotArea>
    <c:legend>
      <c:legendPos val="r"/>
      <c:layout>
        <c:manualLayout>
          <c:xMode val="edge"/>
          <c:yMode val="edge"/>
          <c:x val="0.50340588330105418"/>
          <c:y val="0.13593089043415385"/>
          <c:w val="0.46302844524203202"/>
          <c:h val="0.15135287846241399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</c:spPr>
    </c:legend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076115485564307"/>
          <c:y val="0.13971541057367828"/>
          <c:w val="0.86633808178557836"/>
          <c:h val="0.74981664791901026"/>
        </c:manualLayout>
      </c:layout>
      <c:lineChart>
        <c:grouping val="standard"/>
        <c:varyColors val="0"/>
        <c:ser>
          <c:idx val="0"/>
          <c:order val="0"/>
          <c:tx>
            <c:strRef>
              <c:f>'Committed Trend Data'!$A$25</c:f>
              <c:strCache>
                <c:ptCount val="1"/>
                <c:pt idx="0">
                  <c:v>Crime of Violence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'Committed Trend Data'!$B$3:$K$3</c:f>
              <c:strCache>
                <c:ptCount val="10"/>
                <c:pt idx="0">
                  <c:v>FY07</c:v>
                </c:pt>
                <c:pt idx="1">
                  <c:v>FY08</c:v>
                </c:pt>
                <c:pt idx="2">
                  <c:v>FY09</c:v>
                </c:pt>
                <c:pt idx="3">
                  <c:v>FY10</c:v>
                </c:pt>
                <c:pt idx="4">
                  <c:v>FY11</c:v>
                </c:pt>
                <c:pt idx="5">
                  <c:v>FY12</c:v>
                </c:pt>
                <c:pt idx="6">
                  <c:v>FY13</c:v>
                </c:pt>
                <c:pt idx="7">
                  <c:v>FY14</c:v>
                </c:pt>
                <c:pt idx="8">
                  <c:v>FY15</c:v>
                </c:pt>
                <c:pt idx="9">
                  <c:v>FY16</c:v>
                </c:pt>
              </c:strCache>
            </c:strRef>
          </c:cat>
          <c:val>
            <c:numRef>
              <c:f>'Committed Trend Data'!$B$25:$K$25</c:f>
              <c:numCache>
                <c:formatCode>0%</c:formatCode>
                <c:ptCount val="10"/>
                <c:pt idx="0">
                  <c:v>0.19526627218934911</c:v>
                </c:pt>
                <c:pt idx="1">
                  <c:v>0.20967741935483872</c:v>
                </c:pt>
                <c:pt idx="2">
                  <c:v>0.23837209302325582</c:v>
                </c:pt>
                <c:pt idx="3">
                  <c:v>0.20958083832335328</c:v>
                </c:pt>
                <c:pt idx="4">
                  <c:v>0.16049382716049382</c:v>
                </c:pt>
                <c:pt idx="5">
                  <c:v>0.17061611374407584</c:v>
                </c:pt>
                <c:pt idx="6">
                  <c:v>0.23749999999999999</c:v>
                </c:pt>
                <c:pt idx="7">
                  <c:v>0.17307692307692307</c:v>
                </c:pt>
                <c:pt idx="8">
                  <c:v>0.15151515151515152</c:v>
                </c:pt>
                <c:pt idx="9">
                  <c:v>0.24742268041237114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6A21-4E9F-9DB5-E9C84A9F6628}"/>
            </c:ext>
          </c:extLst>
        </c:ser>
        <c:ser>
          <c:idx val="1"/>
          <c:order val="1"/>
          <c:tx>
            <c:strRef>
              <c:f>'Committed Trend Data'!$A$27</c:f>
              <c:strCache>
                <c:ptCount val="1"/>
                <c:pt idx="0">
                  <c:v>Non-Violent Felony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'Committed Trend Data'!$B$3:$K$3</c:f>
              <c:strCache>
                <c:ptCount val="10"/>
                <c:pt idx="0">
                  <c:v>FY07</c:v>
                </c:pt>
                <c:pt idx="1">
                  <c:v>FY08</c:v>
                </c:pt>
                <c:pt idx="2">
                  <c:v>FY09</c:v>
                </c:pt>
                <c:pt idx="3">
                  <c:v>FY10</c:v>
                </c:pt>
                <c:pt idx="4">
                  <c:v>FY11</c:v>
                </c:pt>
                <c:pt idx="5">
                  <c:v>FY12</c:v>
                </c:pt>
                <c:pt idx="6">
                  <c:v>FY13</c:v>
                </c:pt>
                <c:pt idx="7">
                  <c:v>FY14</c:v>
                </c:pt>
                <c:pt idx="8">
                  <c:v>FY15</c:v>
                </c:pt>
                <c:pt idx="9">
                  <c:v>FY16</c:v>
                </c:pt>
              </c:strCache>
            </c:strRef>
          </c:cat>
          <c:val>
            <c:numRef>
              <c:f>'Committed Trend Data'!$B$27:$K$27</c:f>
              <c:numCache>
                <c:formatCode>0%</c:formatCode>
                <c:ptCount val="10"/>
                <c:pt idx="0">
                  <c:v>0.13017751479289941</c:v>
                </c:pt>
                <c:pt idx="1">
                  <c:v>8.0645161290322578E-2</c:v>
                </c:pt>
                <c:pt idx="2">
                  <c:v>0.12209302325581395</c:v>
                </c:pt>
                <c:pt idx="3">
                  <c:v>7.1856287425149698E-2</c:v>
                </c:pt>
                <c:pt idx="4">
                  <c:v>6.7901234567901231E-2</c:v>
                </c:pt>
                <c:pt idx="5">
                  <c:v>7.1090047393364927E-2</c:v>
                </c:pt>
                <c:pt idx="6">
                  <c:v>1.8749999999999999E-2</c:v>
                </c:pt>
                <c:pt idx="7">
                  <c:v>6.7307692307692304E-2</c:v>
                </c:pt>
                <c:pt idx="8">
                  <c:v>0.10101010101010101</c:v>
                </c:pt>
                <c:pt idx="9">
                  <c:v>7.2164948453608241E-2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6A21-4E9F-9DB5-E9C84A9F6628}"/>
            </c:ext>
          </c:extLst>
        </c:ser>
        <c:ser>
          <c:idx val="2"/>
          <c:order val="2"/>
          <c:tx>
            <c:strRef>
              <c:f>'Committed Trend Data'!$A$26</c:f>
              <c:strCache>
                <c:ptCount val="1"/>
                <c:pt idx="0">
                  <c:v>Misdemeanor/ Other</c:v>
                </c:pt>
              </c:strCache>
            </c:strRef>
          </c:tx>
          <c:spPr>
            <a:ln w="28575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'Committed Trend Data'!$B$3:$K$3</c:f>
              <c:strCache>
                <c:ptCount val="10"/>
                <c:pt idx="0">
                  <c:v>FY07</c:v>
                </c:pt>
                <c:pt idx="1">
                  <c:v>FY08</c:v>
                </c:pt>
                <c:pt idx="2">
                  <c:v>FY09</c:v>
                </c:pt>
                <c:pt idx="3">
                  <c:v>FY10</c:v>
                </c:pt>
                <c:pt idx="4">
                  <c:v>FY11</c:v>
                </c:pt>
                <c:pt idx="5">
                  <c:v>FY12</c:v>
                </c:pt>
                <c:pt idx="6">
                  <c:v>FY13</c:v>
                </c:pt>
                <c:pt idx="7">
                  <c:v>FY14</c:v>
                </c:pt>
                <c:pt idx="8">
                  <c:v>FY15</c:v>
                </c:pt>
                <c:pt idx="9">
                  <c:v>FY16</c:v>
                </c:pt>
              </c:strCache>
            </c:strRef>
          </c:cat>
          <c:val>
            <c:numRef>
              <c:f>'Committed Trend Data'!$B$26:$K$26</c:f>
              <c:numCache>
                <c:formatCode>0%</c:formatCode>
                <c:ptCount val="10"/>
                <c:pt idx="0">
                  <c:v>0.53846153846153844</c:v>
                </c:pt>
                <c:pt idx="1">
                  <c:v>0.4731182795698925</c:v>
                </c:pt>
                <c:pt idx="2">
                  <c:v>0.37790697674418605</c:v>
                </c:pt>
                <c:pt idx="3">
                  <c:v>0.39520958083832336</c:v>
                </c:pt>
                <c:pt idx="4">
                  <c:v>0.45061728395061729</c:v>
                </c:pt>
                <c:pt idx="5">
                  <c:v>0.34597156398104267</c:v>
                </c:pt>
                <c:pt idx="6">
                  <c:v>0.29375000000000001</c:v>
                </c:pt>
                <c:pt idx="7">
                  <c:v>0.375</c:v>
                </c:pt>
                <c:pt idx="8">
                  <c:v>0.36363636363636365</c:v>
                </c:pt>
                <c:pt idx="9">
                  <c:v>0.32989690721649484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6A21-4E9F-9DB5-E9C84A9F6628}"/>
            </c:ext>
          </c:extLst>
        </c:ser>
        <c:ser>
          <c:idx val="3"/>
          <c:order val="3"/>
          <c:tx>
            <c:strRef>
              <c:f>'Committed Trend Data'!$A$28</c:f>
              <c:strCache>
                <c:ptCount val="1"/>
                <c:pt idx="0">
                  <c:v>Violation of Probation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'Committed Trend Data'!$B$3:$K$3</c:f>
              <c:strCache>
                <c:ptCount val="10"/>
                <c:pt idx="0">
                  <c:v>FY07</c:v>
                </c:pt>
                <c:pt idx="1">
                  <c:v>FY08</c:v>
                </c:pt>
                <c:pt idx="2">
                  <c:v>FY09</c:v>
                </c:pt>
                <c:pt idx="3">
                  <c:v>FY10</c:v>
                </c:pt>
                <c:pt idx="4">
                  <c:v>FY11</c:v>
                </c:pt>
                <c:pt idx="5">
                  <c:v>FY12</c:v>
                </c:pt>
                <c:pt idx="6">
                  <c:v>FY13</c:v>
                </c:pt>
                <c:pt idx="7">
                  <c:v>FY14</c:v>
                </c:pt>
                <c:pt idx="8">
                  <c:v>FY15</c:v>
                </c:pt>
                <c:pt idx="9">
                  <c:v>FY16</c:v>
                </c:pt>
              </c:strCache>
            </c:strRef>
          </c:cat>
          <c:val>
            <c:numRef>
              <c:f>'Committed Trend Data'!$B$28:$K$28</c:f>
              <c:numCache>
                <c:formatCode>0%</c:formatCode>
                <c:ptCount val="10"/>
                <c:pt idx="0">
                  <c:v>0.13609467455621302</c:v>
                </c:pt>
                <c:pt idx="1">
                  <c:v>0.23655913978494625</c:v>
                </c:pt>
                <c:pt idx="2">
                  <c:v>0.26162790697674421</c:v>
                </c:pt>
                <c:pt idx="3">
                  <c:v>0.32335329341317365</c:v>
                </c:pt>
                <c:pt idx="4">
                  <c:v>0.32098765432098764</c:v>
                </c:pt>
                <c:pt idx="5">
                  <c:v>0.41232227488151657</c:v>
                </c:pt>
                <c:pt idx="6">
                  <c:v>0.45</c:v>
                </c:pt>
                <c:pt idx="7">
                  <c:v>0.38461538461538464</c:v>
                </c:pt>
                <c:pt idx="8">
                  <c:v>0.38383838383838381</c:v>
                </c:pt>
                <c:pt idx="9">
                  <c:v>0.35051546391752575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6A21-4E9F-9DB5-E9C84A9F66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3719040"/>
        <c:axId val="53936128"/>
      </c:lineChart>
      <c:catAx>
        <c:axId val="53719040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936128"/>
        <c:crosses val="autoZero"/>
        <c:auto val="1"/>
        <c:lblAlgn val="ctr"/>
        <c:lblOffset val="100"/>
        <c:noMultiLvlLbl val="0"/>
      </c:catAx>
      <c:valAx>
        <c:axId val="53936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719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40003220342138085"/>
          <c:y val="3.3761904761904764E-2"/>
          <c:w val="0.49425811135310216"/>
          <c:h val="0.1869058867641544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207579576632238E-2"/>
          <c:y val="0.11176560433774264"/>
          <c:w val="0.91220212204352646"/>
          <c:h val="0.766075814030137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'Committed Trend Data'!$A$25</c:f>
              <c:strCache>
                <c:ptCount val="1"/>
                <c:pt idx="0">
                  <c:v>Crime of Violence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6"/>
              <c:layout>
                <c:manualLayout>
                  <c:x val="0"/>
                  <c:y val="1.85185185185185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E039-4707-944E-6634BCB79EFA}"/>
                </c:ext>
              </c:extLst>
            </c:dLbl>
            <c:dLbl>
              <c:idx val="7"/>
              <c:layout>
                <c:manualLayout>
                  <c:x val="0"/>
                  <c:y val="1.38888888888888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039-4707-944E-6634BCB79EF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'Committed Trend Data'!$B$3:$K$3</c:f>
              <c:strCache>
                <c:ptCount val="10"/>
                <c:pt idx="0">
                  <c:v>FY07</c:v>
                </c:pt>
                <c:pt idx="1">
                  <c:v>FY08</c:v>
                </c:pt>
                <c:pt idx="2">
                  <c:v>FY09</c:v>
                </c:pt>
                <c:pt idx="3">
                  <c:v>FY10</c:v>
                </c:pt>
                <c:pt idx="4">
                  <c:v>FY11</c:v>
                </c:pt>
                <c:pt idx="5">
                  <c:v>FY12</c:v>
                </c:pt>
                <c:pt idx="6">
                  <c:v>FY13</c:v>
                </c:pt>
                <c:pt idx="7">
                  <c:v>FY14</c:v>
                </c:pt>
                <c:pt idx="8">
                  <c:v>FY15</c:v>
                </c:pt>
                <c:pt idx="9">
                  <c:v>FY16</c:v>
                </c:pt>
              </c:strCache>
            </c:strRef>
          </c:cat>
          <c:val>
            <c:numRef>
              <c:f>'Committed Trend Data'!$B$25:$K$25</c:f>
              <c:numCache>
                <c:formatCode>0%</c:formatCode>
                <c:ptCount val="10"/>
                <c:pt idx="0">
                  <c:v>0.19526627218934911</c:v>
                </c:pt>
                <c:pt idx="1">
                  <c:v>0.20967741935483872</c:v>
                </c:pt>
                <c:pt idx="2">
                  <c:v>0.23837209302325582</c:v>
                </c:pt>
                <c:pt idx="3">
                  <c:v>0.20958083832335328</c:v>
                </c:pt>
                <c:pt idx="4">
                  <c:v>0.16049382716049382</c:v>
                </c:pt>
                <c:pt idx="5">
                  <c:v>0.17061611374407584</c:v>
                </c:pt>
                <c:pt idx="6">
                  <c:v>0.23749999999999999</c:v>
                </c:pt>
                <c:pt idx="7">
                  <c:v>0.17307692307692307</c:v>
                </c:pt>
                <c:pt idx="8">
                  <c:v>0.15151515151515152</c:v>
                </c:pt>
                <c:pt idx="9">
                  <c:v>0.24742268041237114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039-4707-944E-6634BCB79EFA}"/>
            </c:ext>
          </c:extLst>
        </c:ser>
        <c:ser>
          <c:idx val="1"/>
          <c:order val="1"/>
          <c:tx>
            <c:strRef>
              <c:f>'Committed Trend Data'!$A$27</c:f>
              <c:strCache>
                <c:ptCount val="1"/>
                <c:pt idx="0">
                  <c:v>Non-Violent Felony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'Committed Trend Data'!$B$3:$K$3</c:f>
              <c:strCache>
                <c:ptCount val="10"/>
                <c:pt idx="0">
                  <c:v>FY07</c:v>
                </c:pt>
                <c:pt idx="1">
                  <c:v>FY08</c:v>
                </c:pt>
                <c:pt idx="2">
                  <c:v>FY09</c:v>
                </c:pt>
                <c:pt idx="3">
                  <c:v>FY10</c:v>
                </c:pt>
                <c:pt idx="4">
                  <c:v>FY11</c:v>
                </c:pt>
                <c:pt idx="5">
                  <c:v>FY12</c:v>
                </c:pt>
                <c:pt idx="6">
                  <c:v>FY13</c:v>
                </c:pt>
                <c:pt idx="7">
                  <c:v>FY14</c:v>
                </c:pt>
                <c:pt idx="8">
                  <c:v>FY15</c:v>
                </c:pt>
                <c:pt idx="9">
                  <c:v>FY16</c:v>
                </c:pt>
              </c:strCache>
            </c:strRef>
          </c:cat>
          <c:val>
            <c:numRef>
              <c:f>'Committed Trend Data'!$B$27:$K$27</c:f>
              <c:numCache>
                <c:formatCode>0%</c:formatCode>
                <c:ptCount val="10"/>
                <c:pt idx="0">
                  <c:v>0.13017751479289941</c:v>
                </c:pt>
                <c:pt idx="1">
                  <c:v>8.0645161290322578E-2</c:v>
                </c:pt>
                <c:pt idx="2">
                  <c:v>0.12209302325581395</c:v>
                </c:pt>
                <c:pt idx="3">
                  <c:v>7.1856287425149698E-2</c:v>
                </c:pt>
                <c:pt idx="4">
                  <c:v>6.7901234567901231E-2</c:v>
                </c:pt>
                <c:pt idx="5">
                  <c:v>7.1090047393364927E-2</c:v>
                </c:pt>
                <c:pt idx="6">
                  <c:v>1.8749999999999999E-2</c:v>
                </c:pt>
                <c:pt idx="7">
                  <c:v>6.7307692307692304E-2</c:v>
                </c:pt>
                <c:pt idx="8">
                  <c:v>0.10101010101010101</c:v>
                </c:pt>
                <c:pt idx="9">
                  <c:v>7.2164948453608241E-2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039-4707-944E-6634BCB79E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81453056"/>
        <c:axId val="81523456"/>
      </c:barChart>
      <c:catAx>
        <c:axId val="814530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81523456"/>
        <c:crosses val="autoZero"/>
        <c:auto val="1"/>
        <c:lblAlgn val="ctr"/>
        <c:lblOffset val="100"/>
        <c:noMultiLvlLbl val="0"/>
      </c:catAx>
      <c:valAx>
        <c:axId val="81523456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81453056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207579576632238E-2"/>
          <c:y val="7.6032938630762742E-2"/>
          <c:w val="0.90511996906902215"/>
          <c:h val="0.801808330620234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'Committed Trend Data'!$A$25</c:f>
              <c:strCache>
                <c:ptCount val="1"/>
                <c:pt idx="0">
                  <c:v>Crime of Violence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6"/>
              <c:layout>
                <c:manualLayout>
                  <c:x val="0"/>
                  <c:y val="1.85185185185185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44A1-401F-9B59-946298896388}"/>
                </c:ext>
              </c:extLst>
            </c:dLbl>
            <c:dLbl>
              <c:idx val="7"/>
              <c:layout>
                <c:manualLayout>
                  <c:x val="0"/>
                  <c:y val="1.38888888888888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4A1-401F-9B59-94629889638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'Committed Trend Data'!$B$3:$K$3</c:f>
              <c:strCache>
                <c:ptCount val="10"/>
                <c:pt idx="0">
                  <c:v>FY07</c:v>
                </c:pt>
                <c:pt idx="1">
                  <c:v>FY08</c:v>
                </c:pt>
                <c:pt idx="2">
                  <c:v>FY09</c:v>
                </c:pt>
                <c:pt idx="3">
                  <c:v>FY10</c:v>
                </c:pt>
                <c:pt idx="4">
                  <c:v>FY11</c:v>
                </c:pt>
                <c:pt idx="5">
                  <c:v>FY12</c:v>
                </c:pt>
                <c:pt idx="6">
                  <c:v>FY13</c:v>
                </c:pt>
                <c:pt idx="7">
                  <c:v>FY14</c:v>
                </c:pt>
                <c:pt idx="8">
                  <c:v>FY15</c:v>
                </c:pt>
                <c:pt idx="9">
                  <c:v>FY16</c:v>
                </c:pt>
              </c:strCache>
            </c:strRef>
          </c:cat>
          <c:val>
            <c:numRef>
              <c:f>'Committed Trend Data'!$B$25:$K$25</c:f>
              <c:numCache>
                <c:formatCode>0%</c:formatCode>
                <c:ptCount val="10"/>
                <c:pt idx="0">
                  <c:v>0.19526627218934911</c:v>
                </c:pt>
                <c:pt idx="1">
                  <c:v>0.20967741935483872</c:v>
                </c:pt>
                <c:pt idx="2">
                  <c:v>0.23837209302325582</c:v>
                </c:pt>
                <c:pt idx="3">
                  <c:v>0.20958083832335328</c:v>
                </c:pt>
                <c:pt idx="4">
                  <c:v>0.16049382716049382</c:v>
                </c:pt>
                <c:pt idx="5">
                  <c:v>0.17061611374407584</c:v>
                </c:pt>
                <c:pt idx="6">
                  <c:v>0.23749999999999999</c:v>
                </c:pt>
                <c:pt idx="7">
                  <c:v>0.17307692307692307</c:v>
                </c:pt>
                <c:pt idx="8">
                  <c:v>0.15151515151515152</c:v>
                </c:pt>
                <c:pt idx="9">
                  <c:v>0.24742268041237114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4A1-401F-9B59-9462988963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84597376"/>
        <c:axId val="93545216"/>
      </c:barChart>
      <c:catAx>
        <c:axId val="845973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>
                <a:solidFill>
                  <a:schemeClr val="tx1"/>
                </a:solidFill>
              </a:defRPr>
            </a:pPr>
            <a:endParaRPr lang="en-US"/>
          </a:p>
        </c:txPr>
        <c:crossAx val="93545216"/>
        <c:crosses val="autoZero"/>
        <c:auto val="1"/>
        <c:lblAlgn val="ctr"/>
        <c:lblOffset val="100"/>
        <c:noMultiLvlLbl val="0"/>
      </c:catAx>
      <c:valAx>
        <c:axId val="93545216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8459737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398828618644898E-2"/>
          <c:y val="7.6032938630762742E-2"/>
          <c:w val="0.90592872071546615"/>
          <c:h val="0.720134006985727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'Committed Trend Data'!$A$27</c:f>
              <c:strCache>
                <c:ptCount val="1"/>
                <c:pt idx="0">
                  <c:v>Non-Violent Felony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bg1">
                  <a:lumMod val="75000"/>
                </a:schemeClr>
              </a:solidFill>
            </a:ln>
          </c:spPr>
          <c:invertIfNegative val="0"/>
          <c:dLbls>
            <c:dLbl>
              <c:idx val="6"/>
              <c:layout>
                <c:manualLayout>
                  <c:x val="0"/>
                  <c:y val="1.85185185185185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F1C-4EF3-8DFA-D8370D3FF2FB}"/>
                </c:ext>
              </c:extLst>
            </c:dLbl>
            <c:dLbl>
              <c:idx val="7"/>
              <c:layout>
                <c:manualLayout>
                  <c:x val="0"/>
                  <c:y val="1.38888888888888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F1C-4EF3-8DFA-D8370D3FF2F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'Committed Trend Data'!$B$3:$K$3</c:f>
              <c:strCache>
                <c:ptCount val="10"/>
                <c:pt idx="0">
                  <c:v>FY07</c:v>
                </c:pt>
                <c:pt idx="1">
                  <c:v>FY08</c:v>
                </c:pt>
                <c:pt idx="2">
                  <c:v>FY09</c:v>
                </c:pt>
                <c:pt idx="3">
                  <c:v>FY10</c:v>
                </c:pt>
                <c:pt idx="4">
                  <c:v>FY11</c:v>
                </c:pt>
                <c:pt idx="5">
                  <c:v>FY12</c:v>
                </c:pt>
                <c:pt idx="6">
                  <c:v>FY13</c:v>
                </c:pt>
                <c:pt idx="7">
                  <c:v>FY14</c:v>
                </c:pt>
                <c:pt idx="8">
                  <c:v>FY15</c:v>
                </c:pt>
                <c:pt idx="9">
                  <c:v>FY16</c:v>
                </c:pt>
              </c:strCache>
            </c:strRef>
          </c:cat>
          <c:val>
            <c:numRef>
              <c:f>'Committed Trend Data'!$B$27:$K$27</c:f>
              <c:numCache>
                <c:formatCode>0%</c:formatCode>
                <c:ptCount val="10"/>
                <c:pt idx="0">
                  <c:v>0.13017751479289941</c:v>
                </c:pt>
                <c:pt idx="1">
                  <c:v>8.0645161290322578E-2</c:v>
                </c:pt>
                <c:pt idx="2">
                  <c:v>0.12209302325581395</c:v>
                </c:pt>
                <c:pt idx="3">
                  <c:v>7.1856287425149698E-2</c:v>
                </c:pt>
                <c:pt idx="4">
                  <c:v>6.7901234567901231E-2</c:v>
                </c:pt>
                <c:pt idx="5">
                  <c:v>7.1090047393364927E-2</c:v>
                </c:pt>
                <c:pt idx="6">
                  <c:v>1.8749999999999999E-2</c:v>
                </c:pt>
                <c:pt idx="7">
                  <c:v>6.7307692307692304E-2</c:v>
                </c:pt>
                <c:pt idx="8">
                  <c:v>0.10101010101010101</c:v>
                </c:pt>
                <c:pt idx="9">
                  <c:v>7.2164948453608241E-2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F1C-4EF3-8DFA-D8370D3FF2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6811136"/>
        <c:axId val="36812672"/>
      </c:barChart>
      <c:catAx>
        <c:axId val="36811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36812672"/>
        <c:crosses val="autoZero"/>
        <c:auto val="1"/>
        <c:lblAlgn val="ctr"/>
        <c:lblOffset val="100"/>
        <c:noMultiLvlLbl val="0"/>
      </c:catAx>
      <c:valAx>
        <c:axId val="36812672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0%" sourceLinked="1"/>
        <c:majorTickMark val="out"/>
        <c:minorTickMark val="none"/>
        <c:tickLblPos val="nextTo"/>
        <c:crossAx val="36811136"/>
        <c:crosses val="autoZero"/>
        <c:crossBetween val="between"/>
        <c:majorUnit val="5.000000000000001E-2"/>
      </c:valAx>
    </c:plotArea>
    <c:plotVisOnly val="1"/>
    <c:dispBlanksAs val="gap"/>
    <c:showDLblsOverMax val="0"/>
  </c:chart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398828618644898E-2"/>
          <c:y val="7.6032938630762742E-2"/>
          <c:w val="0.90592872071546615"/>
          <c:h val="0.720134006985727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'Committed Trend Data'!$A$28</c:f>
              <c:strCache>
                <c:ptCount val="1"/>
                <c:pt idx="0">
                  <c:v>Violation of Probation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>
                  <a:lumMod val="75000"/>
                </a:schemeClr>
              </a:solidFill>
            </a:ln>
          </c:spPr>
          <c:invertIfNegative val="0"/>
          <c:dLbls>
            <c:dLbl>
              <c:idx val="6"/>
              <c:layout>
                <c:manualLayout>
                  <c:x val="0"/>
                  <c:y val="1.85185185185185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8A69-45D0-B338-7E1820E53EEB}"/>
                </c:ext>
              </c:extLst>
            </c:dLbl>
            <c:dLbl>
              <c:idx val="7"/>
              <c:layout>
                <c:manualLayout>
                  <c:x val="0"/>
                  <c:y val="1.38888888888888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A69-45D0-B338-7E1820E53EE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'Committed Trend Data'!$B$3:$K$3</c:f>
              <c:strCache>
                <c:ptCount val="10"/>
                <c:pt idx="0">
                  <c:v>FY07</c:v>
                </c:pt>
                <c:pt idx="1">
                  <c:v>FY08</c:v>
                </c:pt>
                <c:pt idx="2">
                  <c:v>FY09</c:v>
                </c:pt>
                <c:pt idx="3">
                  <c:v>FY10</c:v>
                </c:pt>
                <c:pt idx="4">
                  <c:v>FY11</c:v>
                </c:pt>
                <c:pt idx="5">
                  <c:v>FY12</c:v>
                </c:pt>
                <c:pt idx="6">
                  <c:v>FY13</c:v>
                </c:pt>
                <c:pt idx="7">
                  <c:v>FY14</c:v>
                </c:pt>
                <c:pt idx="8">
                  <c:v>FY15</c:v>
                </c:pt>
                <c:pt idx="9">
                  <c:v>FY16</c:v>
                </c:pt>
              </c:strCache>
            </c:strRef>
          </c:cat>
          <c:val>
            <c:numRef>
              <c:f>'Committed Trend Data'!$B$28:$K$28</c:f>
              <c:numCache>
                <c:formatCode>0%</c:formatCode>
                <c:ptCount val="10"/>
                <c:pt idx="0">
                  <c:v>0.13609467455621302</c:v>
                </c:pt>
                <c:pt idx="1">
                  <c:v>0.23655913978494625</c:v>
                </c:pt>
                <c:pt idx="2">
                  <c:v>0.26162790697674421</c:v>
                </c:pt>
                <c:pt idx="3">
                  <c:v>0.32335329341317365</c:v>
                </c:pt>
                <c:pt idx="4">
                  <c:v>0.32098765432098764</c:v>
                </c:pt>
                <c:pt idx="5">
                  <c:v>0.41232227488151657</c:v>
                </c:pt>
                <c:pt idx="6">
                  <c:v>0.45</c:v>
                </c:pt>
                <c:pt idx="7">
                  <c:v>0.38461538461538464</c:v>
                </c:pt>
                <c:pt idx="8">
                  <c:v>0.38383838383838381</c:v>
                </c:pt>
                <c:pt idx="9">
                  <c:v>0.35051546391752575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A69-45D0-B338-7E1820E53E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94706304"/>
        <c:axId val="94712960"/>
      </c:barChart>
      <c:catAx>
        <c:axId val="947063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>
                <a:solidFill>
                  <a:schemeClr val="tx1"/>
                </a:solidFill>
              </a:defRPr>
            </a:pPr>
            <a:endParaRPr lang="en-US"/>
          </a:p>
        </c:txPr>
        <c:crossAx val="94712960"/>
        <c:crosses val="autoZero"/>
        <c:auto val="1"/>
        <c:lblAlgn val="ctr"/>
        <c:lblOffset val="100"/>
        <c:noMultiLvlLbl val="0"/>
      </c:catAx>
      <c:valAx>
        <c:axId val="9471296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0%" sourceLinked="1"/>
        <c:majorTickMark val="out"/>
        <c:minorTickMark val="none"/>
        <c:tickLblPos val="nextTo"/>
        <c:crossAx val="94706304"/>
        <c:crosses val="autoZero"/>
        <c:crossBetween val="between"/>
        <c:majorUnit val="5.000000000000001E-2"/>
      </c:valAx>
    </c:plotArea>
    <c:plotVisOnly val="1"/>
    <c:dispBlanksAs val="gap"/>
    <c:showDLblsOverMax val="0"/>
  </c:chart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0621223219190598E-2"/>
          <c:y val="0.16714129483814499"/>
          <c:w val="0.91737944820850903"/>
          <c:h val="0.70772115024083604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'LongTerm Trend Data'!$AN$4</c:f>
              <c:strCache>
                <c:ptCount val="1"/>
                <c:pt idx="0">
                  <c:v>Statewide Rate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'LongTerm Trend Data'!$AK$38:$AK$43</c:f>
              <c:strCache>
                <c:ptCount val="6"/>
                <c:pt idx="0">
                  <c:v> FY15: 160 Releases </c:v>
                </c:pt>
                <c:pt idx="1">
                  <c:v> FY14: 191 Releases </c:v>
                </c:pt>
                <c:pt idx="2">
                  <c:v> FY13: 212 Releases </c:v>
                </c:pt>
                <c:pt idx="3">
                  <c:v> FY12: 258 Releases </c:v>
                </c:pt>
                <c:pt idx="4">
                  <c:v> FY11: 196 Releases </c:v>
                </c:pt>
                <c:pt idx="5">
                  <c:v> FY10: 206 Releases </c:v>
                </c:pt>
              </c:strCache>
            </c:strRef>
          </c:cat>
          <c:val>
            <c:numRef>
              <c:f>'LongTerm Trend Data'!$AN$38:$AN$43</c:f>
              <c:numCache>
                <c:formatCode>0.0%</c:formatCode>
                <c:ptCount val="6"/>
                <c:pt idx="0">
                  <c:v>0.16710411198600175</c:v>
                </c:pt>
                <c:pt idx="1">
                  <c:v>0.20777279521674141</c:v>
                </c:pt>
                <c:pt idx="2">
                  <c:v>0.21699346405228759</c:v>
                </c:pt>
                <c:pt idx="3">
                  <c:v>0.21</c:v>
                </c:pt>
                <c:pt idx="4">
                  <c:v>0.246</c:v>
                </c:pt>
                <c:pt idx="5">
                  <c:v>0.23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1B9-49DC-85E1-FA67BEB52403}"/>
            </c:ext>
          </c:extLst>
        </c:ser>
        <c:ser>
          <c:idx val="0"/>
          <c:order val="1"/>
          <c:tx>
            <c:v>Central Region</c:v>
          </c:tx>
          <c:spPr>
            <a:solidFill>
              <a:schemeClr val="accent2"/>
            </a:solidFill>
          </c:spPr>
          <c:invertIfNegative val="0"/>
          <c:cat>
            <c:strRef>
              <c:f>'LongTerm Trend Data'!$AK$38:$AK$43</c:f>
              <c:strCache>
                <c:ptCount val="6"/>
                <c:pt idx="0">
                  <c:v> FY15: 160 Releases </c:v>
                </c:pt>
                <c:pt idx="1">
                  <c:v> FY14: 191 Releases </c:v>
                </c:pt>
                <c:pt idx="2">
                  <c:v> FY13: 212 Releases </c:v>
                </c:pt>
                <c:pt idx="3">
                  <c:v> FY12: 258 Releases </c:v>
                </c:pt>
                <c:pt idx="4">
                  <c:v> FY11: 196 Releases </c:v>
                </c:pt>
                <c:pt idx="5">
                  <c:v> FY10: 206 Releases </c:v>
                </c:pt>
              </c:strCache>
            </c:strRef>
          </c:cat>
          <c:val>
            <c:numRef>
              <c:f>'LongTerm Trend Data'!$AM$38:$AM$43</c:f>
              <c:numCache>
                <c:formatCode>0.0%</c:formatCode>
                <c:ptCount val="6"/>
                <c:pt idx="0">
                  <c:v>0.22500000000000001</c:v>
                </c:pt>
                <c:pt idx="1">
                  <c:v>0.24607329842931938</c:v>
                </c:pt>
                <c:pt idx="2">
                  <c:v>0.25943396226415094</c:v>
                </c:pt>
                <c:pt idx="3">
                  <c:v>0.24031007751937986</c:v>
                </c:pt>
                <c:pt idx="4">
                  <c:v>0.29599999999999999</c:v>
                </c:pt>
                <c:pt idx="5">
                  <c:v>0.26700000000000002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9"/>
        <c:axId val="130993152"/>
        <c:axId val="130999040"/>
      </c:barChart>
      <c:catAx>
        <c:axId val="130993152"/>
        <c:scaling>
          <c:orientation val="maxMin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130999040"/>
        <c:crosses val="autoZero"/>
        <c:auto val="1"/>
        <c:lblAlgn val="ctr"/>
        <c:lblOffset val="100"/>
        <c:noMultiLvlLbl val="0"/>
      </c:catAx>
      <c:valAx>
        <c:axId val="130999040"/>
        <c:scaling>
          <c:orientation val="minMax"/>
        </c:scaling>
        <c:delete val="0"/>
        <c:axPos val="l"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130993152"/>
        <c:crosses val="max"/>
        <c:crossBetween val="between"/>
      </c:valAx>
    </c:plotArea>
    <c:legend>
      <c:legendPos val="r"/>
      <c:layout>
        <c:manualLayout>
          <c:xMode val="edge"/>
          <c:yMode val="edge"/>
          <c:x val="0.40700693398174326"/>
          <c:y val="1.5404409659790015E-2"/>
          <c:w val="0.28471936721277313"/>
          <c:h val="0.16133112420648288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455099365756104E-2"/>
          <c:y val="6.5825235689525599E-2"/>
          <c:w val="0.81557678309778103"/>
          <c:h val="0.81456685914260696"/>
        </c:manualLayout>
      </c:layout>
      <c:lineChart>
        <c:grouping val="standard"/>
        <c:varyColors val="0"/>
        <c:ser>
          <c:idx val="1"/>
          <c:order val="0"/>
          <c:tx>
            <c:strRef>
              <c:f>'LongTerm Trend Data'!$G$4</c:f>
              <c:strCache>
                <c:ptCount val="1"/>
                <c:pt idx="0">
                  <c:v>African American</c:v>
                </c:pt>
              </c:strCache>
            </c:strRef>
          </c:tx>
          <c:marker>
            <c:symbol val="none"/>
          </c:marker>
          <c:dLbls>
            <c:delete val="1"/>
          </c:dLbls>
          <c:cat>
            <c:strRef>
              <c:f>'LongTerm Trend Data'!$B$5:$B$14</c:f>
              <c:strCache>
                <c:ptCount val="10"/>
                <c:pt idx="0">
                  <c:v>FY16</c:v>
                </c:pt>
                <c:pt idx="1">
                  <c:v>FY15</c:v>
                </c:pt>
                <c:pt idx="2">
                  <c:v>FY14</c:v>
                </c:pt>
                <c:pt idx="3">
                  <c:v>FY13</c:v>
                </c:pt>
                <c:pt idx="4">
                  <c:v>FY12</c:v>
                </c:pt>
                <c:pt idx="5">
                  <c:v>FY11</c:v>
                </c:pt>
                <c:pt idx="6">
                  <c:v>FY10</c:v>
                </c:pt>
                <c:pt idx="7">
                  <c:v>FY09</c:v>
                </c:pt>
                <c:pt idx="8">
                  <c:v>FY08</c:v>
                </c:pt>
                <c:pt idx="9">
                  <c:v>FY07</c:v>
                </c:pt>
              </c:strCache>
            </c:strRef>
          </c:cat>
          <c:val>
            <c:numRef>
              <c:f>'LongTerm Trend Data'!$G$37:$G$46</c:f>
              <c:numCache>
                <c:formatCode>_(* #,##0_);_(* \(#,##0\);_(* "-"_);_(@_)</c:formatCode>
                <c:ptCount val="10"/>
                <c:pt idx="0">
                  <c:v>4038</c:v>
                </c:pt>
                <c:pt idx="1">
                  <c:v>3693</c:v>
                </c:pt>
                <c:pt idx="2">
                  <c:v>3815</c:v>
                </c:pt>
                <c:pt idx="3">
                  <c:v>4231</c:v>
                </c:pt>
                <c:pt idx="4">
                  <c:v>4406</c:v>
                </c:pt>
                <c:pt idx="5">
                  <c:v>4971</c:v>
                </c:pt>
                <c:pt idx="6">
                  <c:v>5476</c:v>
                </c:pt>
                <c:pt idx="7">
                  <c:v>6427</c:v>
                </c:pt>
                <c:pt idx="8">
                  <c:v>6768</c:v>
                </c:pt>
                <c:pt idx="9">
                  <c:v>6130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4A13-4032-9D3D-2B47E9DD94F3}"/>
            </c:ext>
          </c:extLst>
        </c:ser>
        <c:ser>
          <c:idx val="0"/>
          <c:order val="1"/>
          <c:tx>
            <c:strRef>
              <c:f>'LongTerm Trend Data'!$H$4</c:f>
              <c:strCache>
                <c:ptCount val="1"/>
                <c:pt idx="0">
                  <c:v>White</c:v>
                </c:pt>
              </c:strCache>
            </c:strRef>
          </c:tx>
          <c:marker>
            <c:symbol val="none"/>
          </c:marker>
          <c:dLbls>
            <c:delete val="1"/>
          </c:dLbls>
          <c:cat>
            <c:strRef>
              <c:f>'LongTerm Trend Data'!$B$5:$B$14</c:f>
              <c:strCache>
                <c:ptCount val="10"/>
                <c:pt idx="0">
                  <c:v>FY16</c:v>
                </c:pt>
                <c:pt idx="1">
                  <c:v>FY15</c:v>
                </c:pt>
                <c:pt idx="2">
                  <c:v>FY14</c:v>
                </c:pt>
                <c:pt idx="3">
                  <c:v>FY13</c:v>
                </c:pt>
                <c:pt idx="4">
                  <c:v>FY12</c:v>
                </c:pt>
                <c:pt idx="5">
                  <c:v>FY11</c:v>
                </c:pt>
                <c:pt idx="6">
                  <c:v>FY10</c:v>
                </c:pt>
                <c:pt idx="7">
                  <c:v>FY09</c:v>
                </c:pt>
                <c:pt idx="8">
                  <c:v>FY08</c:v>
                </c:pt>
                <c:pt idx="9">
                  <c:v>FY07</c:v>
                </c:pt>
              </c:strCache>
            </c:strRef>
          </c:cat>
          <c:val>
            <c:numRef>
              <c:f>'LongTerm Trend Data'!$H$37:$H$46</c:f>
              <c:numCache>
                <c:formatCode>_(* #,##0_);_(* \(#,##0\);_(* "-"_);_(@_)</c:formatCode>
                <c:ptCount val="10"/>
                <c:pt idx="0">
                  <c:v>1658</c:v>
                </c:pt>
                <c:pt idx="1">
                  <c:v>1949</c:v>
                </c:pt>
                <c:pt idx="2">
                  <c:v>2390</c:v>
                </c:pt>
                <c:pt idx="3">
                  <c:v>2722</c:v>
                </c:pt>
                <c:pt idx="4">
                  <c:v>3259</c:v>
                </c:pt>
                <c:pt idx="5">
                  <c:v>3745</c:v>
                </c:pt>
                <c:pt idx="6">
                  <c:v>4041</c:v>
                </c:pt>
                <c:pt idx="7">
                  <c:v>5151</c:v>
                </c:pt>
                <c:pt idx="8">
                  <c:v>5397</c:v>
                </c:pt>
                <c:pt idx="9">
                  <c:v>5866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4A13-4032-9D3D-2B47E9DD94F3}"/>
            </c:ext>
          </c:extLst>
        </c:ser>
        <c:ser>
          <c:idx val="2"/>
          <c:order val="2"/>
          <c:tx>
            <c:strRef>
              <c:f>'LongTerm Trend Data'!$I$4</c:f>
              <c:strCache>
                <c:ptCount val="1"/>
                <c:pt idx="0">
                  <c:v>Other</c:v>
                </c:pt>
              </c:strCache>
            </c:strRef>
          </c:tx>
          <c:marker>
            <c:symbol val="none"/>
          </c:marker>
          <c:dLbls>
            <c:delete val="1"/>
          </c:dLbls>
          <c:cat>
            <c:strRef>
              <c:f>'LongTerm Trend Data'!$B$5:$B$14</c:f>
              <c:strCache>
                <c:ptCount val="10"/>
                <c:pt idx="0">
                  <c:v>FY16</c:v>
                </c:pt>
                <c:pt idx="1">
                  <c:v>FY15</c:v>
                </c:pt>
                <c:pt idx="2">
                  <c:v>FY14</c:v>
                </c:pt>
                <c:pt idx="3">
                  <c:v>FY13</c:v>
                </c:pt>
                <c:pt idx="4">
                  <c:v>FY12</c:v>
                </c:pt>
                <c:pt idx="5">
                  <c:v>FY11</c:v>
                </c:pt>
                <c:pt idx="6">
                  <c:v>FY10</c:v>
                </c:pt>
                <c:pt idx="7">
                  <c:v>FY09</c:v>
                </c:pt>
                <c:pt idx="8">
                  <c:v>FY08</c:v>
                </c:pt>
                <c:pt idx="9">
                  <c:v>FY07</c:v>
                </c:pt>
              </c:strCache>
            </c:strRef>
          </c:cat>
          <c:val>
            <c:numRef>
              <c:f>'LongTerm Trend Data'!$I$37:$I$46</c:f>
              <c:numCache>
                <c:formatCode>_(* #,##0_);_(* \(#,##0\);_(* "-"_);_(@_)</c:formatCode>
                <c:ptCount val="10"/>
                <c:pt idx="0">
                  <c:v>253</c:v>
                </c:pt>
                <c:pt idx="1">
                  <c:v>240</c:v>
                </c:pt>
                <c:pt idx="2">
                  <c:v>271</c:v>
                </c:pt>
                <c:pt idx="3">
                  <c:v>289</c:v>
                </c:pt>
                <c:pt idx="4">
                  <c:v>267</c:v>
                </c:pt>
                <c:pt idx="5">
                  <c:v>311</c:v>
                </c:pt>
                <c:pt idx="6">
                  <c:v>305</c:v>
                </c:pt>
                <c:pt idx="7">
                  <c:v>402</c:v>
                </c:pt>
                <c:pt idx="8">
                  <c:v>426</c:v>
                </c:pt>
                <c:pt idx="9">
                  <c:v>367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4A13-4032-9D3D-2B47E9DD94F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99540352"/>
        <c:axId val="99542144"/>
      </c:lineChart>
      <c:lineChart>
        <c:grouping val="standard"/>
        <c:varyColors val="0"/>
        <c:ser>
          <c:idx val="3"/>
          <c:order val="3"/>
          <c:tx>
            <c:strRef>
              <c:f>'LongTerm Trend Data'!$J$4</c:f>
              <c:strCache>
                <c:ptCount val="1"/>
                <c:pt idx="0">
                  <c:v>Percent African American</c:v>
                </c:pt>
              </c:strCache>
            </c:strRef>
          </c:tx>
          <c:spPr>
            <a:ln>
              <a:solidFill>
                <a:schemeClr val="tx1"/>
              </a:solidFill>
              <a:prstDash val="dash"/>
            </a:ln>
          </c:spPr>
          <c:marker>
            <c:symbol val="none"/>
          </c:marker>
          <c:cat>
            <c:strRef>
              <c:f>'LongTerm Trend Data'!$B$5:$B$15</c:f>
              <c:strCache>
                <c:ptCount val="11"/>
                <c:pt idx="0">
                  <c:v>FY16</c:v>
                </c:pt>
                <c:pt idx="1">
                  <c:v>FY15</c:v>
                </c:pt>
                <c:pt idx="2">
                  <c:v>FY14</c:v>
                </c:pt>
                <c:pt idx="3">
                  <c:v>FY13</c:v>
                </c:pt>
                <c:pt idx="4">
                  <c:v>FY12</c:v>
                </c:pt>
                <c:pt idx="5">
                  <c:v>FY11</c:v>
                </c:pt>
                <c:pt idx="6">
                  <c:v>FY10</c:v>
                </c:pt>
                <c:pt idx="7">
                  <c:v>FY09</c:v>
                </c:pt>
                <c:pt idx="8">
                  <c:v>FY08</c:v>
                </c:pt>
                <c:pt idx="9">
                  <c:v>FY07</c:v>
                </c:pt>
                <c:pt idx="10">
                  <c:v>FY06</c:v>
                </c:pt>
              </c:strCache>
            </c:strRef>
          </c:cat>
          <c:val>
            <c:numRef>
              <c:f>'LongTerm Trend Data'!$J$37:$J$46</c:f>
              <c:numCache>
                <c:formatCode>0%</c:formatCode>
                <c:ptCount val="10"/>
                <c:pt idx="0">
                  <c:v>0.6787695410993444</c:v>
                </c:pt>
                <c:pt idx="1">
                  <c:v>0.62784767086025162</c:v>
                </c:pt>
                <c:pt idx="2">
                  <c:v>0.58909820877084618</c:v>
                </c:pt>
                <c:pt idx="3">
                  <c:v>0.58423087544877106</c:v>
                </c:pt>
                <c:pt idx="4">
                  <c:v>0.55547150781643972</c:v>
                </c:pt>
                <c:pt idx="5">
                  <c:v>0.55068128946493855</c:v>
                </c:pt>
                <c:pt idx="6">
                  <c:v>0.55752392588067601</c:v>
                </c:pt>
                <c:pt idx="7">
                  <c:v>0.53647746243739569</c:v>
                </c:pt>
                <c:pt idx="8">
                  <c:v>0.53752680486061477</c:v>
                </c:pt>
                <c:pt idx="9">
                  <c:v>0.49583434441478608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4A13-4032-9D3D-2B47E9DD94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9947648"/>
        <c:axId val="99544064"/>
      </c:lineChart>
      <c:catAx>
        <c:axId val="99540352"/>
        <c:scaling>
          <c:orientation val="maxMin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99542144"/>
        <c:crosses val="autoZero"/>
        <c:auto val="0"/>
        <c:lblAlgn val="ctr"/>
        <c:lblOffset val="100"/>
        <c:noMultiLvlLbl val="0"/>
      </c:catAx>
      <c:valAx>
        <c:axId val="9954214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Complaints</a:t>
                </a:r>
              </a:p>
            </c:rich>
          </c:tx>
          <c:layout/>
          <c:overlay val="0"/>
        </c:title>
        <c:numFmt formatCode="_(* #,##0_);_(* \(#,##0\);_(* &quot;-&quot;_);_(@_)" sourceLinked="1"/>
        <c:majorTickMark val="out"/>
        <c:minorTickMark val="none"/>
        <c:tickLblPos val="nextTo"/>
        <c:crossAx val="99540352"/>
        <c:crosses val="max"/>
        <c:crossBetween val="between"/>
      </c:valAx>
      <c:valAx>
        <c:axId val="99544064"/>
        <c:scaling>
          <c:orientation val="minMax"/>
          <c:max val="1"/>
        </c:scaling>
        <c:delete val="0"/>
        <c:axPos val="r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Percent African American</a:t>
                </a:r>
              </a:p>
            </c:rich>
          </c:tx>
          <c:layout/>
          <c:overlay val="0"/>
        </c:title>
        <c:numFmt formatCode="0%" sourceLinked="1"/>
        <c:majorTickMark val="out"/>
        <c:minorTickMark val="none"/>
        <c:tickLblPos val="nextTo"/>
        <c:crossAx val="99947648"/>
        <c:crosses val="autoZero"/>
        <c:crossBetween val="between"/>
      </c:valAx>
      <c:catAx>
        <c:axId val="99947648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extTo"/>
        <c:crossAx val="99544064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0.60817990116528498"/>
          <c:y val="3.7220890440158201E-2"/>
          <c:w val="0.273315222412713"/>
          <c:h val="0.32615933375626599"/>
        </c:manualLayout>
      </c:layout>
      <c:overlay val="1"/>
      <c:spPr>
        <a:solidFill>
          <a:schemeClr val="bg1"/>
        </a:solidFill>
      </c:spPr>
    </c:legend>
    <c:plotVisOnly val="1"/>
    <c:dispBlanksAs val="gap"/>
    <c:showDLblsOverMax val="0"/>
  </c:chart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0621223219190598E-2"/>
          <c:y val="0.16714129483814499"/>
          <c:w val="0.91737944820850903"/>
          <c:h val="0.70772115024083604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'LongTerm Trend Data'!$AN$4</c:f>
              <c:strCache>
                <c:ptCount val="1"/>
                <c:pt idx="0">
                  <c:v>Statewide Rate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'LongTerm Trend Data'!$AR$38:$AR$41</c:f>
              <c:strCache>
                <c:ptCount val="4"/>
                <c:pt idx="0">
                  <c:v> FY15: 511 Placements </c:v>
                </c:pt>
                <c:pt idx="1">
                  <c:v> FY14: 616 Placements </c:v>
                </c:pt>
                <c:pt idx="2">
                  <c:v> FY13: 650 Placements </c:v>
                </c:pt>
                <c:pt idx="3">
                  <c:v> FY12: 735 Placements </c:v>
                </c:pt>
              </c:strCache>
            </c:strRef>
          </c:cat>
          <c:val>
            <c:numRef>
              <c:f>'LongTerm Trend Data'!$AU$22:$AU$25</c:f>
              <c:numCache>
                <c:formatCode>0.0%</c:formatCode>
                <c:ptCount val="4"/>
                <c:pt idx="0">
                  <c:v>0.17576961271102284</c:v>
                </c:pt>
                <c:pt idx="1">
                  <c:v>0.1896404109589041</c:v>
                </c:pt>
                <c:pt idx="2">
                  <c:v>0.18454935622317598</c:v>
                </c:pt>
                <c:pt idx="3">
                  <c:v>0.16002700877785281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40B-4764-845D-BE63B18BB685}"/>
            </c:ext>
          </c:extLst>
        </c:ser>
        <c:ser>
          <c:idx val="2"/>
          <c:order val="1"/>
          <c:tx>
            <c:v>Central Region</c:v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'LongTerm Trend Data'!$AR$38:$AR$41</c:f>
              <c:strCache>
                <c:ptCount val="4"/>
                <c:pt idx="0">
                  <c:v> FY15: 511 Placements </c:v>
                </c:pt>
                <c:pt idx="1">
                  <c:v> FY14: 616 Placements </c:v>
                </c:pt>
                <c:pt idx="2">
                  <c:v> FY13: 650 Placements </c:v>
                </c:pt>
                <c:pt idx="3">
                  <c:v> FY12: 735 Placements </c:v>
                </c:pt>
              </c:strCache>
            </c:strRef>
          </c:cat>
          <c:val>
            <c:numRef>
              <c:f>'LongTerm Trend Data'!$AT$38:$AT$41</c:f>
              <c:numCache>
                <c:formatCode>0.0%</c:formatCode>
                <c:ptCount val="4"/>
                <c:pt idx="0">
                  <c:v>0.18590998043052837</c:v>
                </c:pt>
                <c:pt idx="1">
                  <c:v>0.20454545454545456</c:v>
                </c:pt>
                <c:pt idx="2">
                  <c:v>0.20615384615384616</c:v>
                </c:pt>
                <c:pt idx="3">
                  <c:v>0.14421768707482993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40B-4764-845D-BE63B18BB68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9"/>
        <c:axId val="131131264"/>
        <c:axId val="131132800"/>
      </c:barChart>
      <c:catAx>
        <c:axId val="131131264"/>
        <c:scaling>
          <c:orientation val="maxMin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131132800"/>
        <c:crosses val="autoZero"/>
        <c:auto val="1"/>
        <c:lblAlgn val="ctr"/>
        <c:lblOffset val="100"/>
        <c:noMultiLvlLbl val="0"/>
      </c:catAx>
      <c:valAx>
        <c:axId val="131132800"/>
        <c:scaling>
          <c:orientation val="minMax"/>
        </c:scaling>
        <c:delete val="0"/>
        <c:axPos val="l"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131131264"/>
        <c:crosses val="max"/>
        <c:crossBetween val="between"/>
      </c:valAx>
    </c:plotArea>
    <c:legend>
      <c:legendPos val="r"/>
      <c:layout>
        <c:manualLayout>
          <c:xMode val="edge"/>
          <c:yMode val="edge"/>
          <c:x val="0.40700670246640541"/>
          <c:y val="1.5404404248996655E-2"/>
          <c:w val="0.24375410956629759"/>
          <c:h val="0.15272730900191531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859335131855001E-2"/>
          <c:y val="0.15436032878335301"/>
          <c:w val="0.963842959996973"/>
          <c:h val="0.73079488888340405"/>
        </c:manualLayout>
      </c:layout>
      <c:barChart>
        <c:barDir val="col"/>
        <c:grouping val="percentStacked"/>
        <c:varyColors val="0"/>
        <c:ser>
          <c:idx val="2"/>
          <c:order val="0"/>
          <c:tx>
            <c:strRef>
              <c:f>'LongTerm Trend Data'!$R$4</c:f>
              <c:strCache>
                <c:ptCount val="1"/>
                <c:pt idx="0">
                  <c:v>Resolved/ No Jurisdiction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'LongTerm Trend Data'!$B$37:$B$46</c:f>
              <c:strCache>
                <c:ptCount val="10"/>
                <c:pt idx="0">
                  <c:v>FY16</c:v>
                </c:pt>
                <c:pt idx="1">
                  <c:v>FY15</c:v>
                </c:pt>
                <c:pt idx="2">
                  <c:v>FY14</c:v>
                </c:pt>
                <c:pt idx="3">
                  <c:v>FY13</c:v>
                </c:pt>
                <c:pt idx="4">
                  <c:v>FY12</c:v>
                </c:pt>
                <c:pt idx="5">
                  <c:v>FY11</c:v>
                </c:pt>
                <c:pt idx="6">
                  <c:v>FY10</c:v>
                </c:pt>
                <c:pt idx="7">
                  <c:v>FY09</c:v>
                </c:pt>
                <c:pt idx="8">
                  <c:v>FY08</c:v>
                </c:pt>
                <c:pt idx="9">
                  <c:v>FY07</c:v>
                </c:pt>
              </c:strCache>
            </c:strRef>
          </c:cat>
          <c:val>
            <c:numRef>
              <c:f>'LongTerm Trend Data'!$R$37:$R$46</c:f>
              <c:numCache>
                <c:formatCode>0%</c:formatCode>
                <c:ptCount val="10"/>
                <c:pt idx="0">
                  <c:v>0.34930240376533872</c:v>
                </c:pt>
                <c:pt idx="1">
                  <c:v>0.31638898333900034</c:v>
                </c:pt>
                <c:pt idx="2">
                  <c:v>0.29802347127856704</c:v>
                </c:pt>
                <c:pt idx="3">
                  <c:v>0.31717757525545431</c:v>
                </c:pt>
                <c:pt idx="4">
                  <c:v>0.37216338880484112</c:v>
                </c:pt>
                <c:pt idx="5">
                  <c:v>0.40655810346737564</c:v>
                </c:pt>
                <c:pt idx="6">
                  <c:v>0.41651394827937283</c:v>
                </c:pt>
                <c:pt idx="7">
                  <c:v>0.40893155258764607</c:v>
                </c:pt>
                <c:pt idx="8">
                  <c:v>0.37121753633547772</c:v>
                </c:pt>
                <c:pt idx="9">
                  <c:v>0.34506187818490658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090-47D3-9CD0-65B4BEA42776}"/>
            </c:ext>
          </c:extLst>
        </c:ser>
        <c:ser>
          <c:idx val="0"/>
          <c:order val="1"/>
          <c:tx>
            <c:strRef>
              <c:f>'LongTerm Trend Data'!$Q$4</c:f>
              <c:strCache>
                <c:ptCount val="1"/>
                <c:pt idx="0">
                  <c:v>Informal (Pre-Court Diversion)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'LongTerm Trend Data'!$B$37:$B$46</c:f>
              <c:strCache>
                <c:ptCount val="10"/>
                <c:pt idx="0">
                  <c:v>FY16</c:v>
                </c:pt>
                <c:pt idx="1">
                  <c:v>FY15</c:v>
                </c:pt>
                <c:pt idx="2">
                  <c:v>FY14</c:v>
                </c:pt>
                <c:pt idx="3">
                  <c:v>FY13</c:v>
                </c:pt>
                <c:pt idx="4">
                  <c:v>FY12</c:v>
                </c:pt>
                <c:pt idx="5">
                  <c:v>FY11</c:v>
                </c:pt>
                <c:pt idx="6">
                  <c:v>FY10</c:v>
                </c:pt>
                <c:pt idx="7">
                  <c:v>FY09</c:v>
                </c:pt>
                <c:pt idx="8">
                  <c:v>FY08</c:v>
                </c:pt>
                <c:pt idx="9">
                  <c:v>FY07</c:v>
                </c:pt>
              </c:strCache>
            </c:strRef>
          </c:cat>
          <c:val>
            <c:numRef>
              <c:f>'LongTerm Trend Data'!$Q$37:$Q$46</c:f>
              <c:numCache>
                <c:formatCode>0.0%</c:formatCode>
                <c:ptCount val="10"/>
                <c:pt idx="0">
                  <c:v>0.12119683980500924</c:v>
                </c:pt>
                <c:pt idx="1">
                  <c:v>0.1314178850731044</c:v>
                </c:pt>
                <c:pt idx="2">
                  <c:v>0.13835701050030882</c:v>
                </c:pt>
                <c:pt idx="3">
                  <c:v>0.14084507042253522</c:v>
                </c:pt>
                <c:pt idx="4">
                  <c:v>0.14233484619263742</c:v>
                </c:pt>
                <c:pt idx="5">
                  <c:v>0.13515010523983606</c:v>
                </c:pt>
                <c:pt idx="6">
                  <c:v>0.15648544084707799</c:v>
                </c:pt>
                <c:pt idx="7">
                  <c:v>0.17028380634390652</c:v>
                </c:pt>
                <c:pt idx="8">
                  <c:v>0.17155110793423875</c:v>
                </c:pt>
                <c:pt idx="9">
                  <c:v>0.21070937474722964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090-47D3-9CD0-65B4BEA42776}"/>
            </c:ext>
          </c:extLst>
        </c:ser>
        <c:ser>
          <c:idx val="1"/>
          <c:order val="2"/>
          <c:tx>
            <c:strRef>
              <c:f>'LongTerm Trend Data'!$P$4</c:f>
              <c:strCache>
                <c:ptCount val="1"/>
                <c:pt idx="0">
                  <c:v>Formal Petition to State's Attorney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'LongTerm Trend Data'!$B$37:$B$46</c:f>
              <c:strCache>
                <c:ptCount val="10"/>
                <c:pt idx="0">
                  <c:v>FY16</c:v>
                </c:pt>
                <c:pt idx="1">
                  <c:v>FY15</c:v>
                </c:pt>
                <c:pt idx="2">
                  <c:v>FY14</c:v>
                </c:pt>
                <c:pt idx="3">
                  <c:v>FY13</c:v>
                </c:pt>
                <c:pt idx="4">
                  <c:v>FY12</c:v>
                </c:pt>
                <c:pt idx="5">
                  <c:v>FY11</c:v>
                </c:pt>
                <c:pt idx="6">
                  <c:v>FY10</c:v>
                </c:pt>
                <c:pt idx="7">
                  <c:v>FY09</c:v>
                </c:pt>
                <c:pt idx="8">
                  <c:v>FY08</c:v>
                </c:pt>
                <c:pt idx="9">
                  <c:v>FY07</c:v>
                </c:pt>
              </c:strCache>
            </c:strRef>
          </c:cat>
          <c:val>
            <c:numRef>
              <c:f>'LongTerm Trend Data'!$P$37:$P$46</c:f>
              <c:numCache>
                <c:formatCode>0.0%</c:formatCode>
                <c:ptCount val="10"/>
                <c:pt idx="0">
                  <c:v>0.529500756429652</c:v>
                </c:pt>
                <c:pt idx="1">
                  <c:v>0.55219313158789529</c:v>
                </c:pt>
                <c:pt idx="2">
                  <c:v>0.56361951822112411</c:v>
                </c:pt>
                <c:pt idx="3">
                  <c:v>0.54197735432201044</c:v>
                </c:pt>
                <c:pt idx="4">
                  <c:v>0.48550176500252146</c:v>
                </c:pt>
                <c:pt idx="5">
                  <c:v>0.4582917912927883</c:v>
                </c:pt>
                <c:pt idx="6">
                  <c:v>0.42700061087354918</c:v>
                </c:pt>
                <c:pt idx="7">
                  <c:v>0.42078464106844743</c:v>
                </c:pt>
                <c:pt idx="8">
                  <c:v>0.45723135573028356</c:v>
                </c:pt>
                <c:pt idx="9">
                  <c:v>0.44422874706786381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090-47D3-9CD0-65B4BEA4277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65"/>
        <c:overlap val="100"/>
        <c:axId val="100271232"/>
        <c:axId val="100272768"/>
      </c:barChart>
      <c:catAx>
        <c:axId val="100271232"/>
        <c:scaling>
          <c:orientation val="maxMin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100272768"/>
        <c:crosses val="autoZero"/>
        <c:auto val="0"/>
        <c:lblAlgn val="ctr"/>
        <c:lblOffset val="100"/>
        <c:noMultiLvlLbl val="0"/>
      </c:catAx>
      <c:valAx>
        <c:axId val="100272768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0%" sourceLinked="1"/>
        <c:majorTickMark val="out"/>
        <c:minorTickMark val="none"/>
        <c:tickLblPos val="nextTo"/>
        <c:crossAx val="100271232"/>
        <c:crosses val="max"/>
        <c:crossBetween val="between"/>
      </c:valAx>
    </c:plotArea>
    <c:legend>
      <c:legendPos val="r"/>
      <c:layout>
        <c:manualLayout>
          <c:xMode val="edge"/>
          <c:yMode val="edge"/>
          <c:x val="8.66044914414517E-2"/>
          <c:y val="4.2594298354215201E-2"/>
          <c:w val="0.87541037917810705"/>
          <c:h val="8.0707505901384993E-2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</c:sp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515935508061499E-2"/>
          <c:y val="4.8286362616629948E-2"/>
          <c:w val="0.89053387134619899"/>
          <c:h val="0.83686897848651698"/>
        </c:manualLayout>
      </c:layout>
      <c:barChart>
        <c:barDir val="col"/>
        <c:grouping val="stacked"/>
        <c:varyColors val="0"/>
        <c:ser>
          <c:idx val="2"/>
          <c:order val="0"/>
          <c:tx>
            <c:strRef>
              <c:f>'LongTerm Trend Data'!$V$4</c:f>
              <c:strCache>
                <c:ptCount val="1"/>
                <c:pt idx="0">
                  <c:v>Pre-Disposition ADP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'LongTerm Trend Data'!$B$37:$B$46</c:f>
              <c:strCache>
                <c:ptCount val="10"/>
                <c:pt idx="0">
                  <c:v>FY16</c:v>
                </c:pt>
                <c:pt idx="1">
                  <c:v>FY15</c:v>
                </c:pt>
                <c:pt idx="2">
                  <c:v>FY14</c:v>
                </c:pt>
                <c:pt idx="3">
                  <c:v>FY13</c:v>
                </c:pt>
                <c:pt idx="4">
                  <c:v>FY12</c:v>
                </c:pt>
                <c:pt idx="5">
                  <c:v>FY11</c:v>
                </c:pt>
                <c:pt idx="6">
                  <c:v>FY10</c:v>
                </c:pt>
                <c:pt idx="7">
                  <c:v>FY09</c:v>
                </c:pt>
                <c:pt idx="8">
                  <c:v>FY08</c:v>
                </c:pt>
                <c:pt idx="9">
                  <c:v>FY07</c:v>
                </c:pt>
              </c:strCache>
            </c:strRef>
          </c:cat>
          <c:val>
            <c:numRef>
              <c:f>'LongTerm Trend Data'!$V$37:$V$46</c:f>
              <c:numCache>
                <c:formatCode>0.0</c:formatCode>
                <c:ptCount val="10"/>
                <c:pt idx="0">
                  <c:v>21.5</c:v>
                </c:pt>
                <c:pt idx="1">
                  <c:v>24.3</c:v>
                </c:pt>
                <c:pt idx="2">
                  <c:v>24.5</c:v>
                </c:pt>
                <c:pt idx="3">
                  <c:v>32.299999999999997</c:v>
                </c:pt>
                <c:pt idx="4">
                  <c:v>35.770061095932043</c:v>
                </c:pt>
                <c:pt idx="5">
                  <c:v>40.273009893455168</c:v>
                </c:pt>
                <c:pt idx="6">
                  <c:v>36.748369482496059</c:v>
                </c:pt>
                <c:pt idx="7">
                  <c:v>40.860892313546564</c:v>
                </c:pt>
                <c:pt idx="8">
                  <c:v>38.995949391172367</c:v>
                </c:pt>
                <c:pt idx="9">
                  <c:v>41.195829528158455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9E7-416D-9290-F9A1C7C5EAE4}"/>
            </c:ext>
          </c:extLst>
        </c:ser>
        <c:ser>
          <c:idx val="0"/>
          <c:order val="1"/>
          <c:tx>
            <c:strRef>
              <c:f>'LongTerm Trend Data'!$Z$4</c:f>
              <c:strCache>
                <c:ptCount val="1"/>
                <c:pt idx="0">
                  <c:v>Pending Placement ADP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'LongTerm Trend Data'!$B$37:$B$46</c:f>
              <c:strCache>
                <c:ptCount val="10"/>
                <c:pt idx="0">
                  <c:v>FY16</c:v>
                </c:pt>
                <c:pt idx="1">
                  <c:v>FY15</c:v>
                </c:pt>
                <c:pt idx="2">
                  <c:v>FY14</c:v>
                </c:pt>
                <c:pt idx="3">
                  <c:v>FY13</c:v>
                </c:pt>
                <c:pt idx="4">
                  <c:v>FY12</c:v>
                </c:pt>
                <c:pt idx="5">
                  <c:v>FY11</c:v>
                </c:pt>
                <c:pt idx="6">
                  <c:v>FY10</c:v>
                </c:pt>
                <c:pt idx="7">
                  <c:v>FY09</c:v>
                </c:pt>
                <c:pt idx="8">
                  <c:v>FY08</c:v>
                </c:pt>
                <c:pt idx="9">
                  <c:v>FY07</c:v>
                </c:pt>
              </c:strCache>
            </c:strRef>
          </c:cat>
          <c:val>
            <c:numRef>
              <c:f>'LongTerm Trend Data'!$Z$37:$Z$46</c:f>
              <c:numCache>
                <c:formatCode>0.0</c:formatCode>
                <c:ptCount val="10"/>
                <c:pt idx="0">
                  <c:v>9.6</c:v>
                </c:pt>
                <c:pt idx="1">
                  <c:v>9.1</c:v>
                </c:pt>
                <c:pt idx="2">
                  <c:v>11.8</c:v>
                </c:pt>
                <c:pt idx="3">
                  <c:v>13.9</c:v>
                </c:pt>
                <c:pt idx="4">
                  <c:v>18.7</c:v>
                </c:pt>
                <c:pt idx="5">
                  <c:v>21.7</c:v>
                </c:pt>
                <c:pt idx="6">
                  <c:v>22.4</c:v>
                </c:pt>
                <c:pt idx="7">
                  <c:v>24.5</c:v>
                </c:pt>
                <c:pt idx="8">
                  <c:v>20.399999999999999</c:v>
                </c:pt>
                <c:pt idx="9">
                  <c:v>28.9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9E7-416D-9290-F9A1C7C5EAE4}"/>
            </c:ext>
          </c:extLst>
        </c:ser>
        <c:ser>
          <c:idx val="1"/>
          <c:order val="2"/>
          <c:tx>
            <c:strRef>
              <c:f>'LongTerm Trend Data'!$AC$4</c:f>
              <c:strCache>
                <c:ptCount val="1"/>
                <c:pt idx="0">
                  <c:v>Adult Hold ADP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0855588440756033E-7"/>
                  <c:y val="-6.9690771946252547E-2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ln>
                        <a:noFill/>
                      </a:ln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9E7-416D-9290-F9A1C7C5EAE4}"/>
                </c:ext>
              </c:extLst>
            </c:dLbl>
            <c:dLbl>
              <c:idx val="1"/>
              <c:layout>
                <c:manualLayout>
                  <c:x val="-3.8970608200674874E-3"/>
                  <c:y val="-4.3538508230751123E-2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ln>
                        <a:noFill/>
                      </a:ln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F9E7-416D-9290-F9A1C7C5EAE4}"/>
                </c:ext>
              </c:extLst>
            </c:dLbl>
            <c:dLbl>
              <c:idx val="2"/>
              <c:layout>
                <c:manualLayout>
                  <c:x val="1.9593298659880084E-3"/>
                  <c:y val="-4.933167875832294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 b="1">
                      <a:ln>
                        <a:noFill/>
                      </a:ln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>
                    <a:ln>
                      <a:noFill/>
                    </a:ln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'LongTerm Trend Data'!$B$37:$B$46</c:f>
              <c:strCache>
                <c:ptCount val="10"/>
                <c:pt idx="0">
                  <c:v>FY16</c:v>
                </c:pt>
                <c:pt idx="1">
                  <c:v>FY15</c:v>
                </c:pt>
                <c:pt idx="2">
                  <c:v>FY14</c:v>
                </c:pt>
                <c:pt idx="3">
                  <c:v>FY13</c:v>
                </c:pt>
                <c:pt idx="4">
                  <c:v>FY12</c:v>
                </c:pt>
                <c:pt idx="5">
                  <c:v>FY11</c:v>
                </c:pt>
                <c:pt idx="6">
                  <c:v>FY10</c:v>
                </c:pt>
                <c:pt idx="7">
                  <c:v>FY09</c:v>
                </c:pt>
                <c:pt idx="8">
                  <c:v>FY08</c:v>
                </c:pt>
                <c:pt idx="9">
                  <c:v>FY07</c:v>
                </c:pt>
              </c:strCache>
            </c:strRef>
          </c:cat>
          <c:val>
            <c:numRef>
              <c:f>'LongTerm Trend Data'!$AC$37:$AC$46</c:f>
              <c:numCache>
                <c:formatCode>#,##0.0</c:formatCode>
                <c:ptCount val="10"/>
                <c:pt idx="0">
                  <c:v>9.6</c:v>
                </c:pt>
                <c:pt idx="1">
                  <c:v>3.8</c:v>
                </c:pt>
                <c:pt idx="2">
                  <c:v>1.6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F9E7-416D-9290-F9A1C7C5EAE4}"/>
            </c:ext>
          </c:extLst>
        </c:ser>
        <c:ser>
          <c:idx val="3"/>
          <c:order val="3"/>
          <c:tx>
            <c:strRef>
              <c:f>'LongTerm Trend Data'!$AD$4</c:f>
              <c:strCache>
                <c:ptCount val="1"/>
                <c:pt idx="0">
                  <c:v>Total Detained ADP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-1.9593298659880084E-3"/>
                  <c:y val="6.308058595158094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9186597319760168E-3"/>
                  <c:y val="4.185760572775749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9593298659880084E-3"/>
                  <c:y val="3.163157600341411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'LongTerm Trend Data'!$B$37:$B$46</c:f>
              <c:strCache>
                <c:ptCount val="10"/>
                <c:pt idx="0">
                  <c:v>FY16</c:v>
                </c:pt>
                <c:pt idx="1">
                  <c:v>FY15</c:v>
                </c:pt>
                <c:pt idx="2">
                  <c:v>FY14</c:v>
                </c:pt>
                <c:pt idx="3">
                  <c:v>FY13</c:v>
                </c:pt>
                <c:pt idx="4">
                  <c:v>FY12</c:v>
                </c:pt>
                <c:pt idx="5">
                  <c:v>FY11</c:v>
                </c:pt>
                <c:pt idx="6">
                  <c:v>FY10</c:v>
                </c:pt>
                <c:pt idx="7">
                  <c:v>FY09</c:v>
                </c:pt>
                <c:pt idx="8">
                  <c:v>FY08</c:v>
                </c:pt>
                <c:pt idx="9">
                  <c:v>FY07</c:v>
                </c:pt>
              </c:strCache>
            </c:strRef>
          </c:cat>
          <c:val>
            <c:numRef>
              <c:f>'LongTerm Trend Data'!$AD$37:$AD$46</c:f>
              <c:numCache>
                <c:formatCode>#,##0</c:formatCode>
                <c:ptCount val="10"/>
                <c:pt idx="0">
                  <c:v>40.700000000000003</c:v>
                </c:pt>
                <c:pt idx="1">
                  <c:v>37.199999999999996</c:v>
                </c:pt>
                <c:pt idx="2">
                  <c:v>37.9</c:v>
                </c:pt>
                <c:pt idx="3">
                  <c:v>46.199999999999996</c:v>
                </c:pt>
                <c:pt idx="4">
                  <c:v>54.470061095932039</c:v>
                </c:pt>
                <c:pt idx="5">
                  <c:v>61.973009893455171</c:v>
                </c:pt>
                <c:pt idx="6">
                  <c:v>59.148369482496058</c:v>
                </c:pt>
                <c:pt idx="7">
                  <c:v>65.360892313546572</c:v>
                </c:pt>
                <c:pt idx="8">
                  <c:v>59.395949391172365</c:v>
                </c:pt>
                <c:pt idx="9">
                  <c:v>70.095829528158447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F9E7-416D-9290-F9A1C7C5EAE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7"/>
        <c:overlap val="100"/>
        <c:axId val="100358784"/>
        <c:axId val="100381056"/>
      </c:barChart>
      <c:catAx>
        <c:axId val="100358784"/>
        <c:scaling>
          <c:orientation val="maxMin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100381056"/>
        <c:crosses val="autoZero"/>
        <c:auto val="0"/>
        <c:lblAlgn val="ctr"/>
        <c:lblOffset val="100"/>
        <c:noMultiLvlLbl val="0"/>
      </c:catAx>
      <c:valAx>
        <c:axId val="100381056"/>
        <c:scaling>
          <c:orientation val="minMax"/>
          <c:max val="100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0" sourceLinked="0"/>
        <c:majorTickMark val="out"/>
        <c:minorTickMark val="none"/>
        <c:tickLblPos val="nextTo"/>
        <c:crossAx val="100358784"/>
        <c:crosses val="max"/>
        <c:crossBetween val="between"/>
      </c:valAx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67546587990719775"/>
          <c:y val="0.10499496764212275"/>
          <c:w val="0.23479499743029233"/>
          <c:h val="0.17460749447421361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</c:spPr>
      <c:txPr>
        <a:bodyPr/>
        <a:lstStyle/>
        <a:p>
          <a:pPr>
            <a:defRPr sz="105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515935508061499E-2"/>
          <c:y val="5.471713115245401E-2"/>
          <c:w val="0.90031865518276488"/>
          <c:h val="0.83043820237088972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'LongTerm Trend Data'!$V$4</c:f>
              <c:strCache>
                <c:ptCount val="1"/>
                <c:pt idx="0">
                  <c:v>Pre-Disposition ADP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'LongTerm Trend Data'!$B$37:$B$46</c:f>
              <c:strCache>
                <c:ptCount val="10"/>
                <c:pt idx="0">
                  <c:v>FY16</c:v>
                </c:pt>
                <c:pt idx="1">
                  <c:v>FY15</c:v>
                </c:pt>
                <c:pt idx="2">
                  <c:v>FY14</c:v>
                </c:pt>
                <c:pt idx="3">
                  <c:v>FY13</c:v>
                </c:pt>
                <c:pt idx="4">
                  <c:v>FY12</c:v>
                </c:pt>
                <c:pt idx="5">
                  <c:v>FY11</c:v>
                </c:pt>
                <c:pt idx="6">
                  <c:v>FY10</c:v>
                </c:pt>
                <c:pt idx="7">
                  <c:v>FY09</c:v>
                </c:pt>
                <c:pt idx="8">
                  <c:v>FY08</c:v>
                </c:pt>
                <c:pt idx="9">
                  <c:v>FY07</c:v>
                </c:pt>
              </c:strCache>
            </c:strRef>
          </c:cat>
          <c:val>
            <c:numRef>
              <c:f>'LongTerm Trend Data'!$V$37:$V$46</c:f>
              <c:numCache>
                <c:formatCode>0.0</c:formatCode>
                <c:ptCount val="10"/>
                <c:pt idx="0">
                  <c:v>21.5</c:v>
                </c:pt>
                <c:pt idx="1">
                  <c:v>24.3</c:v>
                </c:pt>
                <c:pt idx="2">
                  <c:v>24.5</c:v>
                </c:pt>
                <c:pt idx="3">
                  <c:v>32.299999999999997</c:v>
                </c:pt>
                <c:pt idx="4">
                  <c:v>35.770061095932043</c:v>
                </c:pt>
                <c:pt idx="5">
                  <c:v>40.273009893455168</c:v>
                </c:pt>
                <c:pt idx="6">
                  <c:v>36.748369482496059</c:v>
                </c:pt>
                <c:pt idx="7">
                  <c:v>40.860892313546564</c:v>
                </c:pt>
                <c:pt idx="8">
                  <c:v>38.995949391172367</c:v>
                </c:pt>
                <c:pt idx="9">
                  <c:v>41.195829528158455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A56-4E6C-A8B9-F19E17073FA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7"/>
        <c:axId val="99176448"/>
        <c:axId val="99179136"/>
      </c:barChart>
      <c:catAx>
        <c:axId val="99176448"/>
        <c:scaling>
          <c:orientation val="maxMin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99179136"/>
        <c:crosses val="autoZero"/>
        <c:auto val="0"/>
        <c:lblAlgn val="ctr"/>
        <c:lblOffset val="100"/>
        <c:noMultiLvlLbl val="0"/>
      </c:catAx>
      <c:valAx>
        <c:axId val="99179136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0" sourceLinked="0"/>
        <c:majorTickMark val="out"/>
        <c:minorTickMark val="none"/>
        <c:tickLblPos val="nextTo"/>
        <c:crossAx val="99176448"/>
        <c:crosses val="max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951554616217499E-2"/>
          <c:y val="7.655438940201241E-2"/>
          <c:w val="0.9279306406143677"/>
          <c:h val="0.8364064348342638"/>
        </c:manualLayout>
      </c:layout>
      <c:lineChart>
        <c:grouping val="standard"/>
        <c:varyColors val="0"/>
        <c:ser>
          <c:idx val="3"/>
          <c:order val="0"/>
          <c:tx>
            <c:strRef>
              <c:f>'Det Offense Trend Data'!$C$27</c:f>
              <c:strCache>
                <c:ptCount val="1"/>
                <c:pt idx="0">
                  <c:v>Crime of Violence:  -26%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none"/>
          </c:marker>
          <c:cat>
            <c:strRef>
              <c:f>'Det Offense Trend Data'!$D$26:$M$26</c:f>
              <c:strCache>
                <c:ptCount val="10"/>
                <c:pt idx="0">
                  <c:v>FY 16</c:v>
                </c:pt>
                <c:pt idx="1">
                  <c:v>FY 15</c:v>
                </c:pt>
                <c:pt idx="2">
                  <c:v>FY14</c:v>
                </c:pt>
                <c:pt idx="3">
                  <c:v>FY13</c:v>
                </c:pt>
                <c:pt idx="4">
                  <c:v>FY12</c:v>
                </c:pt>
                <c:pt idx="5">
                  <c:v>FY11</c:v>
                </c:pt>
                <c:pt idx="6">
                  <c:v>FY10</c:v>
                </c:pt>
                <c:pt idx="7">
                  <c:v>FY09</c:v>
                </c:pt>
                <c:pt idx="8">
                  <c:v>FY08</c:v>
                </c:pt>
                <c:pt idx="9">
                  <c:v>FY07</c:v>
                </c:pt>
              </c:strCache>
            </c:strRef>
          </c:cat>
          <c:val>
            <c:numRef>
              <c:f>'Det Offense Trend Data'!$D$27:$M$27</c:f>
              <c:numCache>
                <c:formatCode>_(* #,##0_);_(* \(#,##0\);_(* "-"??_);_(@_)</c:formatCode>
                <c:ptCount val="10"/>
                <c:pt idx="0">
                  <c:v>150</c:v>
                </c:pt>
                <c:pt idx="1">
                  <c:v>146</c:v>
                </c:pt>
                <c:pt idx="2">
                  <c:v>153</c:v>
                </c:pt>
                <c:pt idx="3">
                  <c:v>215</c:v>
                </c:pt>
                <c:pt idx="4">
                  <c:v>172</c:v>
                </c:pt>
                <c:pt idx="5">
                  <c:v>194</c:v>
                </c:pt>
                <c:pt idx="6">
                  <c:v>182</c:v>
                </c:pt>
                <c:pt idx="7">
                  <c:v>187</c:v>
                </c:pt>
                <c:pt idx="8">
                  <c:v>182</c:v>
                </c:pt>
                <c:pt idx="9">
                  <c:v>202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3A3E-49B5-AB79-D3255B775FCF}"/>
            </c:ext>
          </c:extLst>
        </c:ser>
        <c:ser>
          <c:idx val="2"/>
          <c:order val="1"/>
          <c:tx>
            <c:strRef>
              <c:f>'Det Offense Trend Data'!$C$28</c:f>
              <c:strCache>
                <c:ptCount val="1"/>
                <c:pt idx="0">
                  <c:v>Non-Violent Felony:  -62%</c:v>
                </c:pt>
              </c:strCache>
            </c:strRef>
          </c:tx>
          <c:spPr>
            <a:ln>
              <a:solidFill>
                <a:schemeClr val="accent6"/>
              </a:solidFill>
            </a:ln>
          </c:spPr>
          <c:marker>
            <c:symbol val="none"/>
          </c:marker>
          <c:cat>
            <c:strRef>
              <c:f>'Det Offense Trend Data'!$D$26:$M$26</c:f>
              <c:strCache>
                <c:ptCount val="10"/>
                <c:pt idx="0">
                  <c:v>FY 16</c:v>
                </c:pt>
                <c:pt idx="1">
                  <c:v>FY 15</c:v>
                </c:pt>
                <c:pt idx="2">
                  <c:v>FY14</c:v>
                </c:pt>
                <c:pt idx="3">
                  <c:v>FY13</c:v>
                </c:pt>
                <c:pt idx="4">
                  <c:v>FY12</c:v>
                </c:pt>
                <c:pt idx="5">
                  <c:v>FY11</c:v>
                </c:pt>
                <c:pt idx="6">
                  <c:v>FY10</c:v>
                </c:pt>
                <c:pt idx="7">
                  <c:v>FY09</c:v>
                </c:pt>
                <c:pt idx="8">
                  <c:v>FY08</c:v>
                </c:pt>
                <c:pt idx="9">
                  <c:v>FY07</c:v>
                </c:pt>
              </c:strCache>
            </c:strRef>
          </c:cat>
          <c:val>
            <c:numRef>
              <c:f>'Det Offense Trend Data'!$D$28:$M$28</c:f>
              <c:numCache>
                <c:formatCode>_(* #,##0_);_(* \(#,##0\);_(* "-"??_);_(@_)</c:formatCode>
                <c:ptCount val="10"/>
                <c:pt idx="0">
                  <c:v>63</c:v>
                </c:pt>
                <c:pt idx="1">
                  <c:v>81</c:v>
                </c:pt>
                <c:pt idx="2">
                  <c:v>91</c:v>
                </c:pt>
                <c:pt idx="3">
                  <c:v>95</c:v>
                </c:pt>
                <c:pt idx="4">
                  <c:v>99</c:v>
                </c:pt>
                <c:pt idx="5">
                  <c:v>95</c:v>
                </c:pt>
                <c:pt idx="6">
                  <c:v>106</c:v>
                </c:pt>
                <c:pt idx="7">
                  <c:v>157</c:v>
                </c:pt>
                <c:pt idx="8">
                  <c:v>148</c:v>
                </c:pt>
                <c:pt idx="9">
                  <c:v>164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3A3E-49B5-AB79-D3255B775FCF}"/>
            </c:ext>
          </c:extLst>
        </c:ser>
        <c:ser>
          <c:idx val="1"/>
          <c:order val="2"/>
          <c:tx>
            <c:strRef>
              <c:f>'Det Offense Trend Data'!$C$29</c:f>
              <c:strCache>
                <c:ptCount val="1"/>
                <c:pt idx="0">
                  <c:v>Misdemeanor:  -60%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cat>
            <c:strRef>
              <c:f>'Det Offense Trend Data'!$D$26:$M$26</c:f>
              <c:strCache>
                <c:ptCount val="10"/>
                <c:pt idx="0">
                  <c:v>FY 16</c:v>
                </c:pt>
                <c:pt idx="1">
                  <c:v>FY 15</c:v>
                </c:pt>
                <c:pt idx="2">
                  <c:v>FY14</c:v>
                </c:pt>
                <c:pt idx="3">
                  <c:v>FY13</c:v>
                </c:pt>
                <c:pt idx="4">
                  <c:v>FY12</c:v>
                </c:pt>
                <c:pt idx="5">
                  <c:v>FY11</c:v>
                </c:pt>
                <c:pt idx="6">
                  <c:v>FY10</c:v>
                </c:pt>
                <c:pt idx="7">
                  <c:v>FY09</c:v>
                </c:pt>
                <c:pt idx="8">
                  <c:v>FY08</c:v>
                </c:pt>
                <c:pt idx="9">
                  <c:v>FY07</c:v>
                </c:pt>
              </c:strCache>
            </c:strRef>
          </c:cat>
          <c:val>
            <c:numRef>
              <c:f>'Det Offense Trend Data'!$D$29:$M$29</c:f>
              <c:numCache>
                <c:formatCode>_(* #,##0_);_(* \(#,##0\);_(* "-"??_);_(@_)</c:formatCode>
                <c:ptCount val="10"/>
                <c:pt idx="0">
                  <c:v>191</c:v>
                </c:pt>
                <c:pt idx="1">
                  <c:v>266</c:v>
                </c:pt>
                <c:pt idx="2">
                  <c:v>325</c:v>
                </c:pt>
                <c:pt idx="3">
                  <c:v>363</c:v>
                </c:pt>
                <c:pt idx="4">
                  <c:v>397</c:v>
                </c:pt>
                <c:pt idx="5">
                  <c:v>429</c:v>
                </c:pt>
                <c:pt idx="6">
                  <c:v>434</c:v>
                </c:pt>
                <c:pt idx="7">
                  <c:v>455</c:v>
                </c:pt>
                <c:pt idx="8">
                  <c:v>428</c:v>
                </c:pt>
                <c:pt idx="9">
                  <c:v>476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2-3A3E-49B5-AB79-D3255B775FCF}"/>
            </c:ext>
          </c:extLst>
        </c:ser>
        <c:ser>
          <c:idx val="4"/>
          <c:order val="3"/>
          <c:tx>
            <c:strRef>
              <c:f>'Det Offense Trend Data'!$C$30</c:f>
              <c:strCache>
                <c:ptCount val="1"/>
                <c:pt idx="0">
                  <c:v>Traffic, Status, Ordinance, Other:  -72%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none"/>
          </c:marker>
          <c:cat>
            <c:strRef>
              <c:f>'Det Offense Trend Data'!$D$26:$M$26</c:f>
              <c:strCache>
                <c:ptCount val="10"/>
                <c:pt idx="0">
                  <c:v>FY 16</c:v>
                </c:pt>
                <c:pt idx="1">
                  <c:v>FY 15</c:v>
                </c:pt>
                <c:pt idx="2">
                  <c:v>FY14</c:v>
                </c:pt>
                <c:pt idx="3">
                  <c:v>FY13</c:v>
                </c:pt>
                <c:pt idx="4">
                  <c:v>FY12</c:v>
                </c:pt>
                <c:pt idx="5">
                  <c:v>FY11</c:v>
                </c:pt>
                <c:pt idx="6">
                  <c:v>FY10</c:v>
                </c:pt>
                <c:pt idx="7">
                  <c:v>FY09</c:v>
                </c:pt>
                <c:pt idx="8">
                  <c:v>FY08</c:v>
                </c:pt>
                <c:pt idx="9">
                  <c:v>FY07</c:v>
                </c:pt>
              </c:strCache>
            </c:strRef>
          </c:cat>
          <c:val>
            <c:numRef>
              <c:f>'Det Offense Trend Data'!$D$30:$M$30</c:f>
              <c:numCache>
                <c:formatCode>_(* #,##0_);_(* \(#,##0\);_(* "-"??_);_(@_)</c:formatCode>
                <c:ptCount val="10"/>
                <c:pt idx="0">
                  <c:v>8</c:v>
                </c:pt>
                <c:pt idx="1">
                  <c:v>10</c:v>
                </c:pt>
                <c:pt idx="2">
                  <c:v>4</c:v>
                </c:pt>
                <c:pt idx="3">
                  <c:v>13</c:v>
                </c:pt>
                <c:pt idx="4">
                  <c:v>19</c:v>
                </c:pt>
                <c:pt idx="5">
                  <c:v>13</c:v>
                </c:pt>
                <c:pt idx="6">
                  <c:v>16</c:v>
                </c:pt>
                <c:pt idx="7">
                  <c:v>21</c:v>
                </c:pt>
                <c:pt idx="8">
                  <c:v>31</c:v>
                </c:pt>
                <c:pt idx="9">
                  <c:v>29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3-3A3E-49B5-AB79-D3255B775FCF}"/>
            </c:ext>
          </c:extLst>
        </c:ser>
        <c:ser>
          <c:idx val="0"/>
          <c:order val="4"/>
          <c:tx>
            <c:strRef>
              <c:f>'Det Offense Trend Data'!$C$31</c:f>
              <c:strCache>
                <c:ptCount val="1"/>
                <c:pt idx="0">
                  <c:v> Total:  -53%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marker>
            <c:symbol val="none"/>
          </c:marker>
          <c:cat>
            <c:strRef>
              <c:f>'Det Offense Trend Data'!$D$26:$M$26</c:f>
              <c:strCache>
                <c:ptCount val="10"/>
                <c:pt idx="0">
                  <c:v>FY 16</c:v>
                </c:pt>
                <c:pt idx="1">
                  <c:v>FY 15</c:v>
                </c:pt>
                <c:pt idx="2">
                  <c:v>FY14</c:v>
                </c:pt>
                <c:pt idx="3">
                  <c:v>FY13</c:v>
                </c:pt>
                <c:pt idx="4">
                  <c:v>FY12</c:v>
                </c:pt>
                <c:pt idx="5">
                  <c:v>FY11</c:v>
                </c:pt>
                <c:pt idx="6">
                  <c:v>FY10</c:v>
                </c:pt>
                <c:pt idx="7">
                  <c:v>FY09</c:v>
                </c:pt>
                <c:pt idx="8">
                  <c:v>FY08</c:v>
                </c:pt>
                <c:pt idx="9">
                  <c:v>FY07</c:v>
                </c:pt>
              </c:strCache>
            </c:strRef>
          </c:cat>
          <c:val>
            <c:numRef>
              <c:f>'Det Offense Trend Data'!$D$31:$M$31</c:f>
              <c:numCache>
                <c:formatCode>_(* #,##0_);_(* \(#,##0\);_(* "-"??_);_(@_)</c:formatCode>
                <c:ptCount val="10"/>
                <c:pt idx="0">
                  <c:v>412</c:v>
                </c:pt>
                <c:pt idx="1">
                  <c:v>503</c:v>
                </c:pt>
                <c:pt idx="2">
                  <c:v>573</c:v>
                </c:pt>
                <c:pt idx="3">
                  <c:v>686</c:v>
                </c:pt>
                <c:pt idx="4">
                  <c:v>687</c:v>
                </c:pt>
                <c:pt idx="5">
                  <c:v>731</c:v>
                </c:pt>
                <c:pt idx="6">
                  <c:v>738</c:v>
                </c:pt>
                <c:pt idx="7">
                  <c:v>820</c:v>
                </c:pt>
                <c:pt idx="8">
                  <c:v>789</c:v>
                </c:pt>
                <c:pt idx="9">
                  <c:v>871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4-3A3E-49B5-AB79-D3255B775F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0411648"/>
        <c:axId val="100425728"/>
      </c:lineChart>
      <c:catAx>
        <c:axId val="100411648"/>
        <c:scaling>
          <c:orientation val="maxMin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00425728"/>
        <c:crosses val="autoZero"/>
        <c:auto val="1"/>
        <c:lblAlgn val="ctr"/>
        <c:lblOffset val="100"/>
        <c:noMultiLvlLbl val="0"/>
      </c:catAx>
      <c:valAx>
        <c:axId val="100425728"/>
        <c:scaling>
          <c:orientation val="minMax"/>
          <c:max val="500"/>
          <c:min val="0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_(* #,##0_);_(* \(#,##0\);_(* &quot;-&quot;??_);_(@_)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00411648"/>
        <c:crosses val="max"/>
        <c:crossBetween val="between"/>
      </c:valAx>
    </c:plotArea>
    <c:legend>
      <c:legendPos val="r"/>
      <c:layout>
        <c:manualLayout>
          <c:xMode val="edge"/>
          <c:yMode val="edge"/>
          <c:x val="0.64760680956547101"/>
          <c:y val="2.79065665947652E-2"/>
          <c:w val="0.33804906984907906"/>
          <c:h val="0.27109670802261787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zero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1400"/>
              <a:t>Proportion of Pre-D Detention Admissions For</a:t>
            </a:r>
            <a:r>
              <a:rPr lang="en-US" sz="1400" baseline="0"/>
              <a:t> Crimes of Violence,</a:t>
            </a:r>
            <a:r>
              <a:rPr lang="en-US" sz="1400"/>
              <a:t> FY07 - FY16</a:t>
            </a:r>
          </a:p>
        </c:rich>
      </c:tx>
      <c:layout>
        <c:manualLayout>
          <c:xMode val="edge"/>
          <c:yMode val="edge"/>
          <c:x val="2.3160464795021801E-2"/>
          <c:y val="5.7170485268288895E-4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5.5657140079712251E-2"/>
          <c:y val="7.5674978127734036E-2"/>
          <c:w val="0.87045445708175362"/>
          <c:h val="0.73336679790026249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'Det Offense Trend Data'!$C$32</c:f>
              <c:strCache>
                <c:ptCount val="1"/>
                <c:pt idx="0">
                  <c:v>Crime of Violence:  + 57%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'Det Offense Trend Data'!$D$26:$M$26</c:f>
              <c:strCache>
                <c:ptCount val="10"/>
                <c:pt idx="0">
                  <c:v>FY 16</c:v>
                </c:pt>
                <c:pt idx="1">
                  <c:v>FY 15</c:v>
                </c:pt>
                <c:pt idx="2">
                  <c:v>FY14</c:v>
                </c:pt>
                <c:pt idx="3">
                  <c:v>FY13</c:v>
                </c:pt>
                <c:pt idx="4">
                  <c:v>FY12</c:v>
                </c:pt>
                <c:pt idx="5">
                  <c:v>FY11</c:v>
                </c:pt>
                <c:pt idx="6">
                  <c:v>FY10</c:v>
                </c:pt>
                <c:pt idx="7">
                  <c:v>FY09</c:v>
                </c:pt>
                <c:pt idx="8">
                  <c:v>FY08</c:v>
                </c:pt>
                <c:pt idx="9">
                  <c:v>FY07</c:v>
                </c:pt>
              </c:strCache>
            </c:strRef>
          </c:cat>
          <c:val>
            <c:numRef>
              <c:f>'Det Offense Trend Data'!$D$32:$M$32</c:f>
              <c:numCache>
                <c:formatCode>0%</c:formatCode>
                <c:ptCount val="10"/>
                <c:pt idx="0">
                  <c:v>0.36407766990291263</c:v>
                </c:pt>
                <c:pt idx="1">
                  <c:v>0.29025844930417494</c:v>
                </c:pt>
                <c:pt idx="2">
                  <c:v>0.26701570680628273</c:v>
                </c:pt>
                <c:pt idx="3">
                  <c:v>0.31341107871720114</c:v>
                </c:pt>
                <c:pt idx="4">
                  <c:v>0.25036390101892286</c:v>
                </c:pt>
                <c:pt idx="5">
                  <c:v>0.26538987688098498</c:v>
                </c:pt>
                <c:pt idx="6">
                  <c:v>0.24661246612466126</c:v>
                </c:pt>
                <c:pt idx="7">
                  <c:v>0.22804878048780489</c:v>
                </c:pt>
                <c:pt idx="8">
                  <c:v>0.23067173637515842</c:v>
                </c:pt>
                <c:pt idx="9">
                  <c:v>0.23191733639494833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205-4822-9CB1-8A0AAB8C99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0584832"/>
        <c:axId val="110515328"/>
      </c:barChart>
      <c:catAx>
        <c:axId val="100584832"/>
        <c:scaling>
          <c:orientation val="maxMin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10515328"/>
        <c:crosses val="autoZero"/>
        <c:auto val="1"/>
        <c:lblAlgn val="ctr"/>
        <c:lblOffset val="100"/>
        <c:noMultiLvlLbl val="0"/>
      </c:catAx>
      <c:valAx>
        <c:axId val="110515328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00584832"/>
        <c:crosses val="max"/>
        <c:crossBetween val="between"/>
      </c:valAx>
    </c:plotArea>
    <c:plotVisOnly val="1"/>
    <c:dispBlanksAs val="zero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075240594925634"/>
          <c:y val="0.17925967424396111"/>
          <c:w val="0.86869203849518817"/>
          <c:h val="0.649942569272430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'Det Offense Trend Data'!$A$33</c:f>
              <c:strCache>
                <c:ptCount val="1"/>
                <c:pt idx="0">
                  <c:v>Non-Violent Felony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layout>
                <c:manualLayout>
                  <c:x val="1.2151258870418976E-7"/>
                  <c:y val="3.3140342751273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155-4BD1-9A28-C4F2A1EF2192}"/>
                </c:ext>
              </c:extLst>
            </c:dLbl>
            <c:dLbl>
              <c:idx val="1"/>
              <c:layout>
                <c:manualLayout>
                  <c:x val="-1.5428453387770972E-3"/>
                  <c:y val="4.63023004477381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155-4BD1-9A28-C4F2A1EF2192}"/>
                </c:ext>
              </c:extLst>
            </c:dLbl>
            <c:dLbl>
              <c:idx val="2"/>
              <c:layout>
                <c:manualLayout>
                  <c:x val="1.543331389131914E-3"/>
                  <c:y val="-1.90571766764448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C155-4BD1-9A28-C4F2A1EF2192}"/>
                </c:ext>
              </c:extLst>
            </c:dLbl>
            <c:dLbl>
              <c:idx val="3"/>
              <c:layout>
                <c:manualLayout>
                  <c:x val="5.5555555555556061E-3"/>
                  <c:y val="-9.169062922563453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C155-4BD1-9A28-C4F2A1EF2192}"/>
                </c:ext>
              </c:extLst>
            </c:dLbl>
            <c:dLbl>
              <c:idx val="4"/>
              <c:layout>
                <c:manualLayout>
                  <c:x val="-2.7777777777777779E-3"/>
                  <c:y val="9.16870195004573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C155-4BD1-9A28-C4F2A1EF2192}"/>
                </c:ext>
              </c:extLst>
            </c:dLbl>
            <c:dLbl>
              <c:idx val="5"/>
              <c:layout>
                <c:manualLayout>
                  <c:x val="0"/>
                  <c:y val="1.83374039000915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C155-4BD1-9A28-C4F2A1EF2192}"/>
                </c:ext>
              </c:extLst>
            </c:dLbl>
            <c:dLbl>
              <c:idx val="6"/>
              <c:layout>
                <c:manualLayout>
                  <c:x val="0"/>
                  <c:y val="4.20227318208590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C155-4BD1-9A28-C4F2A1EF2192}"/>
                </c:ext>
              </c:extLst>
            </c:dLbl>
            <c:dLbl>
              <c:idx val="7"/>
              <c:layout>
                <c:manualLayout>
                  <c:x val="-5.5555555555555558E-3"/>
                  <c:y val="-9.16870195004573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C155-4BD1-9A28-C4F2A1EF2192}"/>
                </c:ext>
              </c:extLst>
            </c:dLbl>
            <c:dLbl>
              <c:idx val="8"/>
              <c:layout>
                <c:manualLayout>
                  <c:x val="-8.3333333333333332E-3"/>
                  <c:y val="-1.8337403900091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C155-4BD1-9A28-C4F2A1EF2192}"/>
                </c:ext>
              </c:extLst>
            </c:dLbl>
            <c:dLbl>
              <c:idx val="9"/>
              <c:layout>
                <c:manualLayout>
                  <c:x val="-2.7777777777777779E-3"/>
                  <c:y val="-1.83374039000914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C155-4BD1-9A28-C4F2A1EF219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'Det Offense Trend Data'!$D$26:$M$26</c:f>
              <c:strCache>
                <c:ptCount val="10"/>
                <c:pt idx="0">
                  <c:v>FY 16</c:v>
                </c:pt>
                <c:pt idx="1">
                  <c:v>FY 15</c:v>
                </c:pt>
                <c:pt idx="2">
                  <c:v>FY14</c:v>
                </c:pt>
                <c:pt idx="3">
                  <c:v>FY13</c:v>
                </c:pt>
                <c:pt idx="4">
                  <c:v>FY12</c:v>
                </c:pt>
                <c:pt idx="5">
                  <c:v>FY11</c:v>
                </c:pt>
                <c:pt idx="6">
                  <c:v>FY10</c:v>
                </c:pt>
                <c:pt idx="7">
                  <c:v>FY09</c:v>
                </c:pt>
                <c:pt idx="8">
                  <c:v>FY08</c:v>
                </c:pt>
                <c:pt idx="9">
                  <c:v>FY07</c:v>
                </c:pt>
              </c:strCache>
            </c:strRef>
          </c:cat>
          <c:val>
            <c:numRef>
              <c:f>'Det Offense Trend Data'!$D$33:$M$33</c:f>
              <c:numCache>
                <c:formatCode>0%</c:formatCode>
                <c:ptCount val="10"/>
                <c:pt idx="0">
                  <c:v>0.15291262135922329</c:v>
                </c:pt>
                <c:pt idx="1">
                  <c:v>0.1610337972166998</c:v>
                </c:pt>
                <c:pt idx="2">
                  <c:v>0.15881326352530542</c:v>
                </c:pt>
                <c:pt idx="3">
                  <c:v>0.13848396501457727</c:v>
                </c:pt>
                <c:pt idx="4">
                  <c:v>0.14410480349344978</c:v>
                </c:pt>
                <c:pt idx="5">
                  <c:v>0.12995896032831739</c:v>
                </c:pt>
                <c:pt idx="6">
                  <c:v>0.14363143631436315</c:v>
                </c:pt>
                <c:pt idx="7">
                  <c:v>0.19146341463414634</c:v>
                </c:pt>
                <c:pt idx="8">
                  <c:v>0.18757921419518378</c:v>
                </c:pt>
                <c:pt idx="9">
                  <c:v>0.18828932261768083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C155-4BD1-9A28-C4F2A1EF21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9242752"/>
        <c:axId val="99244288"/>
      </c:barChart>
      <c:catAx>
        <c:axId val="99242752"/>
        <c:scaling>
          <c:orientation val="maxMin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99244288"/>
        <c:crosses val="autoZero"/>
        <c:auto val="1"/>
        <c:lblAlgn val="ctr"/>
        <c:lblOffset val="100"/>
        <c:noMultiLvlLbl val="0"/>
      </c:catAx>
      <c:valAx>
        <c:axId val="9924428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99242752"/>
        <c:crosses val="max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'Det Offense Trend Data'!$A$32</c:f>
              <c:strCache>
                <c:ptCount val="1"/>
                <c:pt idx="0">
                  <c:v>Crime of Violence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'Det Offense Trend Data'!$D$26:$M$26</c:f>
              <c:strCache>
                <c:ptCount val="10"/>
                <c:pt idx="0">
                  <c:v>FY 16</c:v>
                </c:pt>
                <c:pt idx="1">
                  <c:v>FY 15</c:v>
                </c:pt>
                <c:pt idx="2">
                  <c:v>FY14</c:v>
                </c:pt>
                <c:pt idx="3">
                  <c:v>FY13</c:v>
                </c:pt>
                <c:pt idx="4">
                  <c:v>FY12</c:v>
                </c:pt>
                <c:pt idx="5">
                  <c:v>FY11</c:v>
                </c:pt>
                <c:pt idx="6">
                  <c:v>FY10</c:v>
                </c:pt>
                <c:pt idx="7">
                  <c:v>FY09</c:v>
                </c:pt>
                <c:pt idx="8">
                  <c:v>FY08</c:v>
                </c:pt>
                <c:pt idx="9">
                  <c:v>FY07</c:v>
                </c:pt>
              </c:strCache>
            </c:strRef>
          </c:cat>
          <c:val>
            <c:numRef>
              <c:f>'Det Offense Trend Data'!$D$32:$M$32</c:f>
              <c:numCache>
                <c:formatCode>0%</c:formatCode>
                <c:ptCount val="10"/>
                <c:pt idx="0">
                  <c:v>0.36407766990291263</c:v>
                </c:pt>
                <c:pt idx="1">
                  <c:v>0.29025844930417494</c:v>
                </c:pt>
                <c:pt idx="2">
                  <c:v>0.26701570680628273</c:v>
                </c:pt>
                <c:pt idx="3">
                  <c:v>0.31341107871720114</c:v>
                </c:pt>
                <c:pt idx="4">
                  <c:v>0.25036390101892286</c:v>
                </c:pt>
                <c:pt idx="5">
                  <c:v>0.26538987688098498</c:v>
                </c:pt>
                <c:pt idx="6">
                  <c:v>0.24661246612466126</c:v>
                </c:pt>
                <c:pt idx="7">
                  <c:v>0.22804878048780489</c:v>
                </c:pt>
                <c:pt idx="8">
                  <c:v>0.23067173637515842</c:v>
                </c:pt>
                <c:pt idx="9">
                  <c:v>0.23191733639494833</c:v>
                </c:pt>
              </c:numCache>
            </c:numRef>
          </c:val>
        </c:ser>
        <c:ser>
          <c:idx val="1"/>
          <c:order val="1"/>
          <c:tx>
            <c:strRef>
              <c:f>'Det Offense Trend Data'!$A$33</c:f>
              <c:strCache>
                <c:ptCount val="1"/>
                <c:pt idx="0">
                  <c:v>Non-Violent Felony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'Det Offense Trend Data'!$D$26:$M$26</c:f>
              <c:strCache>
                <c:ptCount val="10"/>
                <c:pt idx="0">
                  <c:v>FY 16</c:v>
                </c:pt>
                <c:pt idx="1">
                  <c:v>FY 15</c:v>
                </c:pt>
                <c:pt idx="2">
                  <c:v>FY14</c:v>
                </c:pt>
                <c:pt idx="3">
                  <c:v>FY13</c:v>
                </c:pt>
                <c:pt idx="4">
                  <c:v>FY12</c:v>
                </c:pt>
                <c:pt idx="5">
                  <c:v>FY11</c:v>
                </c:pt>
                <c:pt idx="6">
                  <c:v>FY10</c:v>
                </c:pt>
                <c:pt idx="7">
                  <c:v>FY09</c:v>
                </c:pt>
                <c:pt idx="8">
                  <c:v>FY08</c:v>
                </c:pt>
                <c:pt idx="9">
                  <c:v>FY07</c:v>
                </c:pt>
              </c:strCache>
            </c:strRef>
          </c:cat>
          <c:val>
            <c:numRef>
              <c:f>'Det Offense Trend Data'!$D$33:$M$33</c:f>
              <c:numCache>
                <c:formatCode>0%</c:formatCode>
                <c:ptCount val="10"/>
                <c:pt idx="0">
                  <c:v>0.15291262135922329</c:v>
                </c:pt>
                <c:pt idx="1">
                  <c:v>0.1610337972166998</c:v>
                </c:pt>
                <c:pt idx="2">
                  <c:v>0.15881326352530542</c:v>
                </c:pt>
                <c:pt idx="3">
                  <c:v>0.13848396501457727</c:v>
                </c:pt>
                <c:pt idx="4">
                  <c:v>0.14410480349344978</c:v>
                </c:pt>
                <c:pt idx="5">
                  <c:v>0.12995896032831739</c:v>
                </c:pt>
                <c:pt idx="6">
                  <c:v>0.14363143631436315</c:v>
                </c:pt>
                <c:pt idx="7">
                  <c:v>0.19146341463414634</c:v>
                </c:pt>
                <c:pt idx="8">
                  <c:v>0.18757921419518378</c:v>
                </c:pt>
                <c:pt idx="9">
                  <c:v>0.18828932261768083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213184"/>
        <c:axId val="8005120"/>
      </c:barChart>
      <c:catAx>
        <c:axId val="5213184"/>
        <c:scaling>
          <c:orientation val="maxMin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8005120"/>
        <c:crosses val="autoZero"/>
        <c:auto val="1"/>
        <c:lblAlgn val="ctr"/>
        <c:lblOffset val="100"/>
        <c:noMultiLvlLbl val="0"/>
      </c:catAx>
      <c:valAx>
        <c:axId val="8005120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5213184"/>
        <c:crosses val="max"/>
        <c:crossBetween val="between"/>
      </c:valAx>
    </c:plotArea>
    <c:legend>
      <c:legendPos val="t"/>
      <c:layout>
        <c:manualLayout>
          <c:xMode val="edge"/>
          <c:yMode val="edge"/>
          <c:x val="0.30709025955088953"/>
          <c:y val="6.7344783861467708E-2"/>
          <c:w val="0.38273293963254595"/>
          <c:h val="5.7533612183749624E-2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0.01528</cdr:y>
    </cdr:from>
    <cdr:to>
      <cdr:x>0.99259</cdr:x>
      <cdr:y>0.25061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0" y="42333"/>
          <a:ext cx="4538133" cy="6519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400" b="1" i="0" baseline="0">
              <a:effectLst/>
              <a:latin typeface="+mn-lt"/>
              <a:ea typeface="+mn-ea"/>
              <a:cs typeface="+mn-cs"/>
            </a:rPr>
            <a:t>Proportion of Pre-D Detention Admissions for Non-Violent Felonies,  FY07 - FY16</a:t>
          </a:r>
          <a:endParaRPr lang="en-US" sz="1400">
            <a:effectLst/>
          </a:endParaRPr>
        </a:p>
        <a:p xmlns:a="http://schemas.openxmlformats.org/drawingml/2006/main">
          <a:endParaRPr lang="en-US" sz="110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12328" cy="462120"/>
          </a:xfrm>
          <a:prstGeom prst="rect">
            <a:avLst/>
          </a:prstGeom>
        </p:spPr>
        <p:txBody>
          <a:bodyPr vert="horz" lIns="89730" tIns="44865" rIns="89730" bIns="448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174" y="2"/>
            <a:ext cx="3012328" cy="462120"/>
          </a:xfrm>
          <a:prstGeom prst="rect">
            <a:avLst/>
          </a:prstGeom>
        </p:spPr>
        <p:txBody>
          <a:bodyPr vert="horz" lIns="89730" tIns="44865" rIns="89730" bIns="44865" rtlCol="0"/>
          <a:lstStyle>
            <a:lvl1pPr algn="r">
              <a:defRPr sz="1200"/>
            </a:lvl1pPr>
          </a:lstStyle>
          <a:p>
            <a:fld id="{3F397865-3A25-4A79-823A-5EFD4A34E9E8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72379"/>
            <a:ext cx="3012328" cy="462120"/>
          </a:xfrm>
          <a:prstGeom prst="rect">
            <a:avLst/>
          </a:prstGeom>
        </p:spPr>
        <p:txBody>
          <a:bodyPr vert="horz" lIns="89730" tIns="44865" rIns="89730" bIns="448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174" y="8772379"/>
            <a:ext cx="3012328" cy="462120"/>
          </a:xfrm>
          <a:prstGeom prst="rect">
            <a:avLst/>
          </a:prstGeom>
        </p:spPr>
        <p:txBody>
          <a:bodyPr vert="horz" lIns="89730" tIns="44865" rIns="89730" bIns="44865" rtlCol="0" anchor="b"/>
          <a:lstStyle>
            <a:lvl1pPr algn="r">
              <a:defRPr sz="1200"/>
            </a:lvl1pPr>
          </a:lstStyle>
          <a:p>
            <a:fld id="{7CCBF600-C7DD-40EA-B2D0-2E040B893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9960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12328" cy="462120"/>
          </a:xfrm>
          <a:prstGeom prst="rect">
            <a:avLst/>
          </a:prstGeom>
        </p:spPr>
        <p:txBody>
          <a:bodyPr vert="horz" lIns="89730" tIns="44865" rIns="89730" bIns="448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174" y="2"/>
            <a:ext cx="3012328" cy="462120"/>
          </a:xfrm>
          <a:prstGeom prst="rect">
            <a:avLst/>
          </a:prstGeom>
        </p:spPr>
        <p:txBody>
          <a:bodyPr vert="horz" lIns="89730" tIns="44865" rIns="89730" bIns="44865" rtlCol="0"/>
          <a:lstStyle>
            <a:lvl1pPr algn="r">
              <a:defRPr sz="1200"/>
            </a:lvl1pPr>
          </a:lstStyle>
          <a:p>
            <a:fld id="{C8D2F580-CECB-2C48-AEB8-EF4FAF3DAC40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730" tIns="44865" rIns="89730" bIns="4486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638" y="4387767"/>
            <a:ext cx="5558801" cy="4155919"/>
          </a:xfrm>
          <a:prstGeom prst="rect">
            <a:avLst/>
          </a:prstGeom>
        </p:spPr>
        <p:txBody>
          <a:bodyPr vert="horz" lIns="89730" tIns="44865" rIns="89730" bIns="4486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772379"/>
            <a:ext cx="3012328" cy="462120"/>
          </a:xfrm>
          <a:prstGeom prst="rect">
            <a:avLst/>
          </a:prstGeom>
        </p:spPr>
        <p:txBody>
          <a:bodyPr vert="horz" lIns="89730" tIns="44865" rIns="89730" bIns="448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174" y="8772379"/>
            <a:ext cx="3012328" cy="462120"/>
          </a:xfrm>
          <a:prstGeom prst="rect">
            <a:avLst/>
          </a:prstGeom>
        </p:spPr>
        <p:txBody>
          <a:bodyPr vert="horz" lIns="89730" tIns="44865" rIns="89730" bIns="44865" rtlCol="0" anchor="b"/>
          <a:lstStyle>
            <a:lvl1pPr algn="r">
              <a:defRPr sz="1200"/>
            </a:lvl1pPr>
          </a:lstStyle>
          <a:p>
            <a:fld id="{DBA25C02-4A20-0447-B38F-38DFD5044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723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8244" indent="-168244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25C02-4A20-0447-B38F-38DFD50443F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4016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 Source: DJS Data Resource Guide FY2015.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25C02-4A20-0447-B38F-38DFD50443F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679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48650">
              <a:defRPr/>
            </a:pPr>
            <a:r>
              <a:rPr lang="en-US" dirty="0" smtClean="0"/>
              <a:t>Data </a:t>
            </a:r>
            <a:r>
              <a:rPr lang="en-US" dirty="0"/>
              <a:t>Source: DJS ASSIST, complaints referred to DJS </a:t>
            </a:r>
            <a:r>
              <a:rPr lang="en-US" dirty="0" smtClean="0"/>
              <a:t>Intake.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25C02-4A20-0447-B38F-38DFD50443F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646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 Source: DJS ASSIST, complaints referred to DJS Intake in fiscal year.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25C02-4A20-0447-B38F-38DFD50443F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4950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Data </a:t>
            </a:r>
            <a:r>
              <a:rPr lang="en-US" dirty="0"/>
              <a:t>Source: DJS ASSIST, complaints referred to DJS Intake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25C02-4A20-0447-B38F-38DFD50443F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6462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48650">
              <a:defRPr/>
            </a:pPr>
            <a:r>
              <a:rPr lang="en-US" dirty="0" smtClean="0"/>
              <a:t>Data </a:t>
            </a:r>
            <a:r>
              <a:rPr lang="en-US" dirty="0"/>
              <a:t>Source: DJS ASSIST, detention admissions for </a:t>
            </a:r>
            <a:r>
              <a:rPr lang="en-US" dirty="0" smtClean="0"/>
              <a:t>Central Region </a:t>
            </a:r>
            <a:r>
              <a:rPr lang="en-US" dirty="0"/>
              <a:t>youth.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25C02-4A20-0447-B38F-38DFD50443F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6462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Data </a:t>
            </a:r>
            <a:r>
              <a:rPr lang="en-US" dirty="0"/>
              <a:t>Source: DJS ASSIST, legal action tables.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25C02-4A20-0447-B38F-38DFD50443F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5917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Data </a:t>
            </a:r>
            <a:r>
              <a:rPr lang="en-US" dirty="0"/>
              <a:t>Source: DJS ASSIST, </a:t>
            </a:r>
            <a:r>
              <a:rPr lang="en-US" dirty="0" smtClean="0"/>
              <a:t>committed program </a:t>
            </a:r>
            <a:r>
              <a:rPr lang="en-US" dirty="0"/>
              <a:t>admissions.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25C02-4A20-0447-B38F-38DFD50443F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6462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Data </a:t>
            </a:r>
            <a:r>
              <a:rPr lang="en-US" dirty="0"/>
              <a:t>Source: DJS ASSIST</a:t>
            </a:r>
            <a:r>
              <a:rPr lang="en-US" dirty="0" smtClean="0"/>
              <a:t>, average population of committed facilities.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25C02-4A20-0447-B38F-38DFD50443F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6462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 Source: DJS Data Resource Guide FY2015.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25C02-4A20-0447-B38F-38DFD50443F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130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D894B-8184-4308-80AB-CCD7D38DC611}" type="datetime1">
              <a:rPr lang="en-US" smtClean="0"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DJS Office of Research &amp; Evaluation, September 2014. Data Source: DJS ASSIST. Note: FY2014 Data is preliminary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A2B5-D09A-404F-ACB7-004CF0E94D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944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0020-536D-4D10-ACF2-FE593AB42012}" type="datetime1">
              <a:rPr lang="en-US" smtClean="0"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DJS Office of Research &amp; Evaluation, September 2014. Data Source: DJS ASSIST. Note: FY2014 Data is preliminary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A2B5-D09A-404F-ACB7-004CF0E94D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268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EE588-4FD6-4D0A-9263-A2A568C90CF2}" type="datetime1">
              <a:rPr lang="en-US" smtClean="0"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DJS Office of Research &amp; Evaluation, September 2014. Data Source: DJS ASSIST. Note: FY2014 Data is preliminary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A2B5-D09A-404F-ACB7-004CF0E94D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542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EC6FD-8F4C-4C6F-AD6E-D0699AB14C6E}" type="datetime1">
              <a:rPr lang="en-US" smtClean="0"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DJS Office of Research &amp; Evaluation, September 2014. Data Source: DJS ASSIST. Note: FY2014 Data is preliminary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A2B5-D09A-404F-ACB7-004CF0E94D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081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E6BB-A64F-410E-8525-37861A11AFED}" type="datetime1">
              <a:rPr lang="en-US" smtClean="0"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DJS Office of Research &amp; Evaluation, September 2014. Data Source: DJS ASSIST. Note: FY2014 Data is preliminary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A2B5-D09A-404F-ACB7-004CF0E94D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507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C119E-725B-4C4F-99F3-C1F53EAD7B31}" type="datetime1">
              <a:rPr lang="en-US" smtClean="0"/>
              <a:t>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DJS Office of Research &amp; Evaluation, September 2014. Data Source: DJS ASSIST. Note: FY2014 Data is preliminary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A2B5-D09A-404F-ACB7-004CF0E94D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636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77942-AA7F-4AE5-8C7B-11F86F8961FD}" type="datetime1">
              <a:rPr lang="en-US" smtClean="0"/>
              <a:t>1/13/2017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DJS Office of Research &amp; Evaluation, September 2014. Data Source: DJS ASSIST. Note: FY2014 Data is preliminary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A2B5-D09A-404F-ACB7-004CF0E94D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027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BC540-9ACE-4456-90F0-28FE84A1A2EF}" type="datetime1">
              <a:rPr lang="en-US" smtClean="0"/>
              <a:t>1/13/2017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DJS Office of Research &amp; Evaluation, September 2014. Data Source: DJS ASSIST. Note: FY2014 Data is preliminary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A2B5-D09A-404F-ACB7-004CF0E94D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102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85B64-05EA-4E90-B0D9-AA169EE4CDF9}" type="datetime1">
              <a:rPr lang="en-US" smtClean="0"/>
              <a:t>1/13/2017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DJS Office of Research &amp; Evaluation, September 2014. Data Source: DJS ASSIST. Note: FY2014 Data is preliminary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A2B5-D09A-404F-ACB7-004CF0E94D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282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DE851-D908-4927-8920-E734253BB3F8}" type="datetime1">
              <a:rPr lang="en-US" smtClean="0"/>
              <a:t>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DJS Office of Research &amp; Evaluation, September 2014. Data Source: DJS ASSIST. Note: FY2014 Data is preliminary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A2B5-D09A-404F-ACB7-004CF0E94D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955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17408-BFF5-4AE7-8D74-E7774BEA9728}" type="datetime1">
              <a:rPr lang="en-US" smtClean="0"/>
              <a:t>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DJS Office of Research &amp; Evaluation, September 2014. Data Source: DJS ASSIST. Note: FY2014 Data is preliminary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A2B5-D09A-404F-ACB7-004CF0E94D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592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382546-94E2-4B71-8F3F-A16BD21B42E9}" type="datetime1">
              <a:rPr lang="en-US" smtClean="0"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Prepared by DJS Office of Research &amp; Evaluation, September 2014. Data Source: DJS ASSIST. Note: FY2014 Data is preliminary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91A2B5-D09A-404F-ACB7-004CF0E94D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650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517775"/>
          </a:xfrm>
        </p:spPr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en-US" sz="4000" dirty="0" smtClean="0"/>
              <a:t>Central Region Juvenile Services Long Term Trends:</a:t>
            </a:r>
            <a:br>
              <a:rPr lang="en-US" sz="4000" dirty="0" smtClean="0"/>
            </a:br>
            <a:r>
              <a:rPr lang="en-US" sz="3200" dirty="0" smtClean="0"/>
              <a:t>Counties of Baltimore, Carroll, Harford, and Howard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Picture 4" descr="DJS Logo - click to go h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838200"/>
            <a:ext cx="280416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905000" y="5105400"/>
            <a:ext cx="5181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DJS Office of Research and Evaluation, January </a:t>
            </a:r>
            <a:r>
              <a:rPr lang="en-US" dirty="0" smtClean="0"/>
              <a:t>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19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Central </a:t>
            </a:r>
            <a:r>
              <a:rPr lang="en-US" dirty="0"/>
              <a:t>Region Pre-D Detention Population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A2B5-D09A-404F-ACB7-004CF0E94D00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16395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535900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A2B5-D09A-404F-ACB7-004CF0E94D00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Autofit/>
          </a:bodyPr>
          <a:lstStyle/>
          <a:p>
            <a:r>
              <a:rPr lang="en-US" sz="2400" dirty="0" smtClean="0"/>
              <a:t>Central Region Youth In Detention Pending a Committed Placement Has Declined Dramatically</a:t>
            </a:r>
            <a:endParaRPr lang="en-US" sz="24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95300" y="990600"/>
            <a:ext cx="84963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sz="1800" dirty="0" smtClean="0"/>
              <a:t>Juvenile court pending placement population declined 66.8% in ten years to 9.6 youth in FY 2016.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6200" y="6248400"/>
            <a:ext cx="2667000" cy="473075"/>
          </a:xfrm>
        </p:spPr>
        <p:txBody>
          <a:bodyPr/>
          <a:lstStyle/>
          <a:p>
            <a:pPr algn="l"/>
            <a:r>
              <a:rPr lang="en-US" sz="1000" dirty="0" smtClean="0">
                <a:solidFill>
                  <a:schemeClr val="tx1"/>
                </a:solidFill>
              </a:rPr>
              <a:t>Prepared by: Office of Research and Evaluation</a:t>
            </a:r>
          </a:p>
          <a:p>
            <a:pPr algn="l"/>
            <a:r>
              <a:rPr lang="en-US" sz="1000" dirty="0" smtClean="0">
                <a:solidFill>
                  <a:schemeClr val="tx1"/>
                </a:solidFill>
              </a:rPr>
              <a:t>Data Source: DJS ASSIST </a:t>
            </a: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33416"/>
              </p:ext>
            </p:extLst>
          </p:nvPr>
        </p:nvGraphicFramePr>
        <p:xfrm>
          <a:off x="1143000" y="2057400"/>
          <a:ext cx="6921138" cy="3870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953199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15962"/>
          </a:xfrm>
        </p:spPr>
        <p:txBody>
          <a:bodyPr>
            <a:noAutofit/>
          </a:bodyPr>
          <a:lstStyle/>
          <a:p>
            <a:r>
              <a:rPr lang="en-US" sz="2400" dirty="0" smtClean="0"/>
              <a:t>Juvenile Probation and Commitment Orders Have Declined</a:t>
            </a:r>
            <a:endParaRPr lang="en-US" sz="2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71985" y="1066800"/>
            <a:ext cx="83058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itchFamily="34" charset="0"/>
              <a:buChar char="•"/>
            </a:pPr>
            <a:r>
              <a:rPr lang="en-US" sz="1800" dirty="0" smtClean="0"/>
              <a:t>Central Region Juvenile probation orders declined 39.7% in ten years. Statewide probation orders declined 51.9% over the same period.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1800" dirty="0" smtClean="0"/>
              <a:t>Central Region juvenile commitments declined 37% in ten </a:t>
            </a:r>
            <a:r>
              <a:rPr lang="en-US" sz="1800" dirty="0"/>
              <a:t>years. </a:t>
            </a:r>
            <a:r>
              <a:rPr lang="en-US" sz="1800" dirty="0" smtClean="0"/>
              <a:t> Statewide commitments declined 48.2% </a:t>
            </a:r>
            <a:r>
              <a:rPr lang="en-US" sz="1800" dirty="0"/>
              <a:t>over the same period.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A2B5-D09A-404F-ACB7-004CF0E94D00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6200" y="6248400"/>
            <a:ext cx="2667000" cy="473075"/>
          </a:xfrm>
        </p:spPr>
        <p:txBody>
          <a:bodyPr/>
          <a:lstStyle/>
          <a:p>
            <a:pPr algn="l"/>
            <a:r>
              <a:rPr lang="en-US" sz="1000" dirty="0" smtClean="0">
                <a:solidFill>
                  <a:schemeClr val="tx1"/>
                </a:solidFill>
              </a:rPr>
              <a:t>Prepared by: Office of Research and Evaluation</a:t>
            </a:r>
          </a:p>
          <a:p>
            <a:pPr algn="l"/>
            <a:r>
              <a:rPr lang="en-US" sz="1000" dirty="0" smtClean="0">
                <a:solidFill>
                  <a:schemeClr val="tx1"/>
                </a:solidFill>
              </a:rPr>
              <a:t>Data Source: DJS ASSIST 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6354304"/>
              </p:ext>
            </p:extLst>
          </p:nvPr>
        </p:nvGraphicFramePr>
        <p:xfrm>
          <a:off x="1143000" y="2394857"/>
          <a:ext cx="7162800" cy="35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5448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39762"/>
          </a:xfrm>
        </p:spPr>
        <p:txBody>
          <a:bodyPr>
            <a:noAutofit/>
          </a:bodyPr>
          <a:lstStyle/>
          <a:p>
            <a:r>
              <a:rPr lang="en-US" sz="2400" dirty="0" smtClean="0"/>
              <a:t>Average Committed Out of Home Population Has Declined Significantly in the Central Region</a:t>
            </a:r>
            <a:endParaRPr lang="en-US" sz="2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838200"/>
            <a:ext cx="81534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33400" y="982662"/>
            <a:ext cx="8229600" cy="13795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itchFamily="34" charset="0"/>
              <a:buChar char="•"/>
            </a:pPr>
            <a:r>
              <a:rPr lang="en-US" sz="1800" dirty="0" smtClean="0"/>
              <a:t>The overall daily population of Central Region youth committed by the juvenile court to out of home placement declined 56.8% over ten years, from 180.0 in FY07 to 77.7 in FY16.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1800" dirty="0" smtClean="0"/>
              <a:t>Statewide average committed population declined 39.1% over the same period.</a:t>
            </a:r>
            <a:endParaRPr lang="en-US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A2B5-D09A-404F-ACB7-004CF0E94D00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6200" y="6248400"/>
            <a:ext cx="2667000" cy="473075"/>
          </a:xfrm>
        </p:spPr>
        <p:txBody>
          <a:bodyPr/>
          <a:lstStyle/>
          <a:p>
            <a:pPr algn="l"/>
            <a:r>
              <a:rPr lang="en-US" sz="1000" dirty="0" smtClean="0">
                <a:solidFill>
                  <a:schemeClr val="tx1"/>
                </a:solidFill>
              </a:rPr>
              <a:t>Prepared by: Office of Research and Evaluation</a:t>
            </a:r>
          </a:p>
          <a:p>
            <a:pPr algn="l"/>
            <a:r>
              <a:rPr lang="en-US" sz="1000" dirty="0" smtClean="0">
                <a:solidFill>
                  <a:schemeClr val="tx1"/>
                </a:solidFill>
              </a:rPr>
              <a:t>Data Source: DJS ASSIST </a:t>
            </a: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3072752"/>
              </p:ext>
            </p:extLst>
          </p:nvPr>
        </p:nvGraphicFramePr>
        <p:xfrm>
          <a:off x="1064759" y="2209800"/>
          <a:ext cx="7166882" cy="3812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5377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39762"/>
          </a:xfrm>
        </p:spPr>
        <p:txBody>
          <a:bodyPr>
            <a:noAutofit/>
          </a:bodyPr>
          <a:lstStyle/>
          <a:p>
            <a:r>
              <a:rPr lang="en-US" sz="2400" dirty="0" smtClean="0"/>
              <a:t>Central Region Committed Youth Population Has Declined for All Facility Types</a:t>
            </a:r>
            <a:endParaRPr lang="en-US" sz="2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838200"/>
            <a:ext cx="81534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A2B5-D09A-404F-ACB7-004CF0E94D00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6200" y="6248400"/>
            <a:ext cx="2667000" cy="473075"/>
          </a:xfrm>
        </p:spPr>
        <p:txBody>
          <a:bodyPr/>
          <a:lstStyle/>
          <a:p>
            <a:pPr algn="l"/>
            <a:r>
              <a:rPr lang="en-US" sz="1000" dirty="0" smtClean="0">
                <a:solidFill>
                  <a:schemeClr val="tx1"/>
                </a:solidFill>
              </a:rPr>
              <a:t>Prepared by: Office of Research and Evaluation</a:t>
            </a:r>
          </a:p>
          <a:p>
            <a:pPr algn="l"/>
            <a:r>
              <a:rPr lang="en-US" sz="1000" dirty="0" smtClean="0">
                <a:solidFill>
                  <a:schemeClr val="tx1"/>
                </a:solidFill>
              </a:rPr>
              <a:t>Data Source: DJS ASSIST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22514" y="838200"/>
            <a:ext cx="8240486" cy="1752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itchFamily="34" charset="0"/>
              <a:buChar char="•"/>
            </a:pPr>
            <a:r>
              <a:rPr lang="en-US" sz="1800" dirty="0" smtClean="0"/>
              <a:t>Overall committed out-of-home population has declined 56.8% since FY07.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1800" dirty="0" smtClean="0"/>
              <a:t>DJS-Operated ADP decreased 48.7%, and Private In-State has declined </a:t>
            </a:r>
            <a:r>
              <a:rPr lang="en-US" dirty="0" smtClean="0"/>
              <a:t>58.9</a:t>
            </a:r>
            <a:r>
              <a:rPr lang="en-US" sz="1800" dirty="0" smtClean="0"/>
              <a:t>% since FY07.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Out of State committed </a:t>
            </a:r>
            <a:r>
              <a:rPr lang="en-US" dirty="0" smtClean="0"/>
              <a:t>average population </a:t>
            </a:r>
            <a:r>
              <a:rPr lang="en-US" dirty="0"/>
              <a:t>declined </a:t>
            </a:r>
            <a:r>
              <a:rPr lang="en-US" dirty="0" smtClean="0"/>
              <a:t>from the high of 14 youth in FY13, to just 5 in FY16.</a:t>
            </a:r>
            <a:endParaRPr lang="en-US" dirty="0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247626"/>
              </p:ext>
            </p:extLst>
          </p:nvPr>
        </p:nvGraphicFramePr>
        <p:xfrm>
          <a:off x="1363798" y="2362200"/>
          <a:ext cx="6557917" cy="3889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8476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The Rate of Juveniles Committed for Low-Level Offenses Has Declined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A2B5-D09A-404F-ACB7-004CF0E94D00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81000" y="1219200"/>
            <a:ext cx="8382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proportion of new commitments for misdemeanor and other low-level offenses declined over ten years.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proportion of new commitments for violations of probation has begun to decline in the last year.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6591073"/>
              </p:ext>
            </p:extLst>
          </p:nvPr>
        </p:nvGraphicFramePr>
        <p:xfrm>
          <a:off x="457200" y="2819400"/>
          <a:ext cx="8229600" cy="3306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914254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The Rate of Juveniles Committed for </a:t>
            </a:r>
            <a:r>
              <a:rPr lang="en-US" sz="3200" dirty="0"/>
              <a:t>Crimes of </a:t>
            </a:r>
            <a:r>
              <a:rPr lang="en-US" sz="3200" dirty="0" smtClean="0"/>
              <a:t>Violence has Increased in the Central Region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A2B5-D09A-404F-ACB7-004CF0E94D00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200" y="1295400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Crimes of Violence make up a quarter of new commitments in FY 2016.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rate of juveniles committed for Non-Violent Felonies has decreased at a much lower pace than commitments for Crimes of Violence in the Central Region.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0096241"/>
              </p:ext>
            </p:extLst>
          </p:nvPr>
        </p:nvGraphicFramePr>
        <p:xfrm>
          <a:off x="457200" y="2495729"/>
          <a:ext cx="8229600" cy="3630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392584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The Rate of Juveniles Committed for Crimes of Violence has Increased in the Central Region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A2B5-D09A-404F-ACB7-004CF0E94D00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81000" y="1295400"/>
            <a:ext cx="853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Crimes of Violence make up a quarter of new commitments in FY 2016 in the Central Region.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733409"/>
              </p:ext>
            </p:extLst>
          </p:nvPr>
        </p:nvGraphicFramePr>
        <p:xfrm>
          <a:off x="457200" y="2438400"/>
          <a:ext cx="8229600" cy="3687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42279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The Rate of Juveniles Committed for Non-Violent Felonies has Decreased in Central Region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A2B5-D09A-404F-ACB7-004CF0E94D00}" type="slidenum">
              <a:rPr lang="en-US" smtClean="0"/>
              <a:pPr/>
              <a:t>18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629735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063399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The Rate of Juveniles Committed for Violations of Probation has Declined in the Central Region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A2B5-D09A-404F-ACB7-004CF0E94D00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4800" y="1371600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After increasing from FY 2007 through FY 2013, the rate of new commitments for Violations of Probation has decreased 10 percentage points to 35% in FY 2016.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3594459"/>
              </p:ext>
            </p:extLst>
          </p:nvPr>
        </p:nvGraphicFramePr>
        <p:xfrm>
          <a:off x="495300" y="2133600"/>
          <a:ext cx="8229600" cy="44102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78449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39762"/>
          </a:xfrm>
        </p:spPr>
        <p:txBody>
          <a:bodyPr>
            <a:noAutofit/>
          </a:bodyPr>
          <a:lstStyle/>
          <a:p>
            <a:r>
              <a:rPr lang="en-US" sz="2400" dirty="0" smtClean="0"/>
              <a:t>Central Region Juvenile Complaints Have Declined Significantly</a:t>
            </a:r>
            <a:endParaRPr lang="en-US" sz="2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838200"/>
            <a:ext cx="81534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77672" y="1012208"/>
            <a:ext cx="8305800" cy="12199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itchFamily="34" charset="0"/>
              <a:buChar char="•"/>
            </a:pPr>
            <a:r>
              <a:rPr lang="en-US" sz="1800" dirty="0" smtClean="0"/>
              <a:t>Central Region complaints referred to DJS Intake declined 51.9% in ten years.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US" sz="1800" dirty="0" smtClean="0"/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1800" dirty="0" smtClean="0"/>
              <a:t>Statewide complaints declined 56.1% </a:t>
            </a:r>
            <a:r>
              <a:rPr lang="en-US" sz="1800" dirty="0"/>
              <a:t>over the same </a:t>
            </a:r>
            <a:r>
              <a:rPr lang="en-US" sz="1800" dirty="0" smtClean="0"/>
              <a:t>period.</a:t>
            </a:r>
            <a:endParaRPr lang="en-US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A2B5-D09A-404F-ACB7-004CF0E94D00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6200" y="6248400"/>
            <a:ext cx="2667000" cy="473075"/>
          </a:xfrm>
        </p:spPr>
        <p:txBody>
          <a:bodyPr/>
          <a:lstStyle/>
          <a:p>
            <a:pPr algn="l"/>
            <a:r>
              <a:rPr lang="en-US" sz="1000" dirty="0" smtClean="0">
                <a:solidFill>
                  <a:schemeClr val="tx1"/>
                </a:solidFill>
              </a:rPr>
              <a:t>Prepared by: Office of Research and Evaluation</a:t>
            </a:r>
          </a:p>
          <a:p>
            <a:pPr algn="l"/>
            <a:r>
              <a:rPr lang="en-US" sz="1000" dirty="0" smtClean="0">
                <a:solidFill>
                  <a:schemeClr val="tx1"/>
                </a:solidFill>
              </a:rPr>
              <a:t>Data Source: DJS ASSIST 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9374269"/>
              </p:ext>
            </p:extLst>
          </p:nvPr>
        </p:nvGraphicFramePr>
        <p:xfrm>
          <a:off x="620486" y="2362200"/>
          <a:ext cx="7727496" cy="31310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7874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63562"/>
          </a:xfrm>
        </p:spPr>
        <p:txBody>
          <a:bodyPr>
            <a:noAutofit/>
          </a:bodyPr>
          <a:lstStyle/>
          <a:p>
            <a:r>
              <a:rPr lang="en-US" sz="2400" dirty="0" smtClean="0"/>
              <a:t>Recidivism Rates for Central Region DJS Committed Youth </a:t>
            </a:r>
            <a:br>
              <a:rPr lang="en-US" sz="2400" dirty="0" smtClean="0"/>
            </a:br>
            <a:r>
              <a:rPr lang="en-US" sz="2400" dirty="0" smtClean="0"/>
              <a:t>Have Decreased in Recent Years</a:t>
            </a:r>
            <a:endParaRPr lang="en-US" sz="2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1066800"/>
            <a:ext cx="83058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 smtClean="0"/>
              <a:t>22.5% of Central Region youth released from committed placement in FY15 had a new offense within a year that resulted in a delinquent adjudication or criminal conviction, a decrease of 2.1 percentage points from FY14 and 3.4 percentage points from FY13.</a:t>
            </a:r>
          </a:p>
          <a:p>
            <a:pPr algn="l"/>
            <a:endParaRPr lang="en-US" sz="1800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 smtClean="0"/>
              <a:t>The Statewide rate was 16.7% in FY15, down 4.1 percentage points from FY14.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A2B5-D09A-404F-ACB7-004CF0E94D00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9" name="Footer Placeholder 2"/>
          <p:cNvSpPr txBox="1">
            <a:spLocks/>
          </p:cNvSpPr>
          <p:nvPr/>
        </p:nvSpPr>
        <p:spPr>
          <a:xfrm>
            <a:off x="76200" y="6248400"/>
            <a:ext cx="3124200" cy="473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dirty="0" smtClean="0">
                <a:solidFill>
                  <a:schemeClr val="tx1"/>
                </a:solidFill>
              </a:rPr>
              <a:t>Prepared by: Office of Research and Evaluation</a:t>
            </a:r>
          </a:p>
          <a:p>
            <a:pPr algn="l"/>
            <a:r>
              <a:rPr lang="en-US" sz="1000" dirty="0" smtClean="0">
                <a:solidFill>
                  <a:schemeClr val="tx1"/>
                </a:solidFill>
              </a:rPr>
              <a:t>Data Source: DJS ASSIST, and CJIS for adult convictions</a:t>
            </a: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9017485"/>
              </p:ext>
            </p:extLst>
          </p:nvPr>
        </p:nvGraphicFramePr>
        <p:xfrm>
          <a:off x="1342208" y="2819400"/>
          <a:ext cx="6535783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2748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63562"/>
          </a:xfrm>
        </p:spPr>
        <p:txBody>
          <a:bodyPr>
            <a:noAutofit/>
          </a:bodyPr>
          <a:lstStyle/>
          <a:p>
            <a:r>
              <a:rPr lang="en-US" sz="2400" dirty="0" smtClean="0"/>
              <a:t>Recidivism Rates for Central Region DJS Probation Youth </a:t>
            </a:r>
            <a:br>
              <a:rPr lang="en-US" sz="2400" dirty="0" smtClean="0"/>
            </a:br>
            <a:r>
              <a:rPr lang="en-US" sz="2400" dirty="0" smtClean="0"/>
              <a:t>Have Declined in The Past Year</a:t>
            </a:r>
            <a:endParaRPr lang="en-US" sz="2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1181100"/>
            <a:ext cx="83058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 smtClean="0"/>
              <a:t>18.6% of Central Region youth placed on probation for the first time in FY15 had a new offense within a year that resulted in a delinquent adjudication or criminal conviction, a decrease of 1.9 percentage points from FY14.</a:t>
            </a:r>
            <a:endParaRPr lang="en-US" sz="1800" dirty="0"/>
          </a:p>
          <a:p>
            <a:pPr algn="l"/>
            <a:endParaRPr lang="en-US" sz="1800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 smtClean="0"/>
              <a:t>The Statewide rate was 17.6% in FY15, down 1.4 percentage points from FY14.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A2B5-D09A-404F-ACB7-004CF0E94D00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21" name="Footer Placeholder 2"/>
          <p:cNvSpPr txBox="1">
            <a:spLocks/>
          </p:cNvSpPr>
          <p:nvPr/>
        </p:nvSpPr>
        <p:spPr>
          <a:xfrm>
            <a:off x="76200" y="6248400"/>
            <a:ext cx="3124200" cy="473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dirty="0" smtClean="0">
                <a:solidFill>
                  <a:schemeClr val="tx1"/>
                </a:solidFill>
              </a:rPr>
              <a:t>Prepared by: Office of Research and Evaluation</a:t>
            </a:r>
          </a:p>
          <a:p>
            <a:pPr algn="l"/>
            <a:r>
              <a:rPr lang="en-US" sz="1000" dirty="0" smtClean="0">
                <a:solidFill>
                  <a:schemeClr val="tx1"/>
                </a:solidFill>
              </a:rPr>
              <a:t>Data Source: DJS ASSIST, and CJIS for adult convictions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999802"/>
              </p:ext>
            </p:extLst>
          </p:nvPr>
        </p:nvGraphicFramePr>
        <p:xfrm>
          <a:off x="1143000" y="2743200"/>
          <a:ext cx="6687457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6598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790575"/>
          </a:xfrm>
        </p:spPr>
        <p:txBody>
          <a:bodyPr>
            <a:noAutofit/>
          </a:bodyPr>
          <a:lstStyle/>
          <a:p>
            <a:r>
              <a:rPr lang="en-US" sz="2400" dirty="0" smtClean="0"/>
              <a:t>Juvenile Complaints in Central Region Have Declined </a:t>
            </a:r>
            <a:br>
              <a:rPr lang="en-US" sz="2400" dirty="0" smtClean="0"/>
            </a:br>
            <a:r>
              <a:rPr lang="en-US" sz="2400" dirty="0" smtClean="0"/>
              <a:t>for All Race/Ethnicities Since FY07</a:t>
            </a:r>
            <a:endParaRPr lang="en-US" sz="2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68086" y="942975"/>
            <a:ext cx="83058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2575" indent="-282575" algn="l">
              <a:spcAft>
                <a:spcPts val="300"/>
              </a:spcAft>
              <a:buFont typeface="Arial" pitchFamily="34" charset="0"/>
              <a:buChar char="•"/>
            </a:pPr>
            <a:r>
              <a:rPr lang="en-US" sz="1800" dirty="0" smtClean="0"/>
              <a:t>Complaints for Central Region African American youth declined 34.1%, and declined 71.7% for white youth.</a:t>
            </a:r>
          </a:p>
          <a:p>
            <a:pPr marL="285750" indent="-2857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African American youth comprise 67.9% of Central Region complaints.</a:t>
            </a:r>
          </a:p>
          <a:p>
            <a:pPr marL="285750" indent="-2857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African American youth comprise 24.4% of the general population.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A2B5-D09A-404F-ACB7-004CF0E94D00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0" name="Footer Placeholder 2"/>
          <p:cNvSpPr txBox="1">
            <a:spLocks/>
          </p:cNvSpPr>
          <p:nvPr/>
        </p:nvSpPr>
        <p:spPr>
          <a:xfrm>
            <a:off x="76200" y="6248400"/>
            <a:ext cx="2667000" cy="473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smtClean="0">
                <a:solidFill>
                  <a:schemeClr val="tx1"/>
                </a:solidFill>
              </a:rPr>
              <a:t>Prepared by: Office of Research and Evaluation</a:t>
            </a:r>
          </a:p>
          <a:p>
            <a:pPr algn="l"/>
            <a:r>
              <a:rPr lang="en-US" sz="1000" smtClean="0">
                <a:solidFill>
                  <a:schemeClr val="tx1"/>
                </a:solidFill>
              </a:rPr>
              <a:t>Data Source: DJS ASSIST </a:t>
            </a:r>
            <a:endParaRPr lang="en-US" sz="10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5441982"/>
              </p:ext>
            </p:extLst>
          </p:nvPr>
        </p:nvGraphicFramePr>
        <p:xfrm>
          <a:off x="609600" y="2438400"/>
          <a:ext cx="7842431" cy="3285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7606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5781"/>
            <a:ext cx="9144000" cy="520019"/>
          </a:xfrm>
        </p:spPr>
        <p:txBody>
          <a:bodyPr>
            <a:noAutofit/>
          </a:bodyPr>
          <a:lstStyle/>
          <a:p>
            <a:r>
              <a:rPr lang="en-US" sz="2400" dirty="0" smtClean="0"/>
              <a:t>The Percent of Cases Referred to Juvenile Court by Central Region has Declined Over the Past Two Years</a:t>
            </a:r>
            <a:endParaRPr lang="en-US" sz="2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838200"/>
            <a:ext cx="81534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8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811481"/>
            <a:ext cx="84582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itchFamily="34" charset="0"/>
              <a:buChar char="•"/>
            </a:pPr>
            <a:r>
              <a:rPr lang="en-US" sz="1800" dirty="0" smtClean="0"/>
              <a:t>53% of Central Region complaints </a:t>
            </a:r>
            <a:r>
              <a:rPr lang="en-US" sz="1800" dirty="0"/>
              <a:t>w</a:t>
            </a:r>
            <a:r>
              <a:rPr lang="en-US" sz="1800" dirty="0" smtClean="0"/>
              <a:t>ere referred to court by DJS Intake in FY16, 3.4% less than in FY14.  Statewide 48.2% were referred to court.</a:t>
            </a:r>
          </a:p>
          <a:p>
            <a:pPr algn="l"/>
            <a:endParaRPr lang="en-US" sz="1800" dirty="0" smtClean="0"/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1800" dirty="0" smtClean="0"/>
              <a:t>12.1% </a:t>
            </a:r>
            <a:r>
              <a:rPr lang="en-US" sz="1800" dirty="0"/>
              <a:t>of </a:t>
            </a:r>
            <a:r>
              <a:rPr lang="en-US" sz="1800" dirty="0" smtClean="0"/>
              <a:t>Central Region complaints were diverted to an informal (pre-court) DJS, and 35% were resolved or determined to have no jurisdiction.  </a:t>
            </a:r>
            <a:r>
              <a:rPr lang="en-US" sz="1800" dirty="0"/>
              <a:t>Statewide </a:t>
            </a:r>
            <a:r>
              <a:rPr lang="en-US" sz="1800" dirty="0" smtClean="0"/>
              <a:t>15.8% </a:t>
            </a:r>
            <a:r>
              <a:rPr lang="en-US" sz="1800" dirty="0"/>
              <a:t>were </a:t>
            </a:r>
            <a:r>
              <a:rPr lang="en-US" sz="1800" dirty="0" smtClean="0"/>
              <a:t>diverted.</a:t>
            </a:r>
            <a:endParaRPr lang="en-US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A2B5-D09A-404F-ACB7-004CF0E94D00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242040"/>
            <a:ext cx="2667000" cy="473075"/>
          </a:xfrm>
        </p:spPr>
        <p:txBody>
          <a:bodyPr/>
          <a:lstStyle/>
          <a:p>
            <a:pPr algn="l"/>
            <a:r>
              <a:rPr lang="en-US" sz="1000" dirty="0" smtClean="0">
                <a:solidFill>
                  <a:schemeClr val="tx1"/>
                </a:solidFill>
              </a:rPr>
              <a:t>Prepared by: Office of Research and Evaluation</a:t>
            </a:r>
          </a:p>
          <a:p>
            <a:pPr algn="l"/>
            <a:r>
              <a:rPr lang="en-US" sz="1000" dirty="0" smtClean="0">
                <a:solidFill>
                  <a:schemeClr val="tx1"/>
                </a:solidFill>
              </a:rPr>
              <a:t>Data Source: DJS ASSIST 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0622036"/>
              </p:ext>
            </p:extLst>
          </p:nvPr>
        </p:nvGraphicFramePr>
        <p:xfrm>
          <a:off x="914400" y="2438400"/>
          <a:ext cx="7391400" cy="35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2403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563562"/>
          </a:xfrm>
        </p:spPr>
        <p:txBody>
          <a:bodyPr>
            <a:noAutofit/>
          </a:bodyPr>
          <a:lstStyle/>
          <a:p>
            <a:r>
              <a:rPr lang="en-US" sz="2400" dirty="0" smtClean="0"/>
              <a:t>Central Region Detention Population Has Declined Significantly</a:t>
            </a:r>
            <a:endParaRPr lang="en-US" sz="2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838200"/>
            <a:ext cx="81534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95300" y="788844"/>
            <a:ext cx="8382000" cy="1752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itchFamily="34" charset="0"/>
              <a:buChar char="•"/>
            </a:pPr>
            <a:r>
              <a:rPr lang="en-US" sz="1800" dirty="0" smtClean="0"/>
              <a:t>Central Region daily population </a:t>
            </a:r>
            <a:r>
              <a:rPr lang="en-US" sz="1800" dirty="0"/>
              <a:t>in </a:t>
            </a:r>
            <a:r>
              <a:rPr lang="en-US" sz="1800" dirty="0" smtClean="0"/>
              <a:t>DJS detention </a:t>
            </a:r>
            <a:r>
              <a:rPr lang="en-US" sz="1800" dirty="0"/>
              <a:t>declined </a:t>
            </a:r>
            <a:r>
              <a:rPr lang="en-US" sz="1800" dirty="0" smtClean="0"/>
              <a:t>41.4% in ten years, to 41 in FY16. The statewide detention population </a:t>
            </a:r>
            <a:r>
              <a:rPr lang="en-US" sz="1800" dirty="0"/>
              <a:t>declined </a:t>
            </a:r>
            <a:r>
              <a:rPr lang="en-US" sz="1800" dirty="0" smtClean="0"/>
              <a:t>39.1% </a:t>
            </a:r>
            <a:r>
              <a:rPr lang="en-US" sz="1800" dirty="0"/>
              <a:t>over the same </a:t>
            </a:r>
            <a:r>
              <a:rPr lang="en-US" sz="1800" dirty="0" smtClean="0"/>
              <a:t>period.</a:t>
            </a:r>
            <a:endParaRPr lang="en-US" sz="1800" dirty="0"/>
          </a:p>
          <a:p>
            <a:pPr marL="342900" indent="-342900" algn="l">
              <a:spcBef>
                <a:spcPts val="0"/>
              </a:spcBef>
              <a:buFont typeface="Arial" pitchFamily="34" charset="0"/>
              <a:buChar char="•"/>
            </a:pPr>
            <a:endParaRPr lang="en-US" sz="1800" dirty="0" smtClean="0"/>
          </a:p>
          <a:p>
            <a:pPr marL="342900" indent="-342900"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sz="1800" dirty="0" smtClean="0"/>
              <a:t>Cases detained for the Adult Court now make up 23.6% of the DJS detained population in Central Region.</a:t>
            </a:r>
            <a:endParaRPr lang="en-US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A2B5-D09A-404F-ACB7-004CF0E94D00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6200" y="6248400"/>
            <a:ext cx="2667000" cy="473075"/>
          </a:xfrm>
        </p:spPr>
        <p:txBody>
          <a:bodyPr/>
          <a:lstStyle/>
          <a:p>
            <a:pPr algn="l"/>
            <a:r>
              <a:rPr lang="en-US" sz="1000" dirty="0" smtClean="0">
                <a:solidFill>
                  <a:schemeClr val="tx1"/>
                </a:solidFill>
              </a:rPr>
              <a:t>Prepared by: Office of Research and Evaluation</a:t>
            </a:r>
          </a:p>
          <a:p>
            <a:pPr algn="l"/>
            <a:r>
              <a:rPr lang="en-US" sz="1000" dirty="0" smtClean="0">
                <a:solidFill>
                  <a:schemeClr val="tx1"/>
                </a:solidFill>
              </a:rPr>
              <a:t>Data Source: DJS ASSIST </a:t>
            </a: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9274434"/>
              </p:ext>
            </p:extLst>
          </p:nvPr>
        </p:nvGraphicFramePr>
        <p:xfrm>
          <a:off x="1219200" y="2438400"/>
          <a:ext cx="70104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2181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A2B5-D09A-404F-ACB7-004CF0E94D00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Autofit/>
          </a:bodyPr>
          <a:lstStyle/>
          <a:p>
            <a:r>
              <a:rPr lang="en-US" sz="2400" dirty="0" smtClean="0"/>
              <a:t>Central Region Youth Population In Detention Pre-Disposition </a:t>
            </a:r>
            <a:br>
              <a:rPr lang="en-US" sz="2400" dirty="0" smtClean="0"/>
            </a:br>
            <a:r>
              <a:rPr lang="en-US" sz="2400" dirty="0" smtClean="0"/>
              <a:t>Has Declined Significantly</a:t>
            </a:r>
            <a:endParaRPr lang="en-US" sz="24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95300" y="990600"/>
            <a:ext cx="84963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sz="1800" dirty="0" smtClean="0"/>
              <a:t>The Central Region Pre-Dispositional Juvenile Court ADP declined 47.8% in ten years to 21.5 youth in FY 2016.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6200" y="6248400"/>
            <a:ext cx="2667000" cy="473075"/>
          </a:xfrm>
        </p:spPr>
        <p:txBody>
          <a:bodyPr/>
          <a:lstStyle/>
          <a:p>
            <a:pPr algn="l"/>
            <a:r>
              <a:rPr lang="en-US" sz="1000" dirty="0" smtClean="0">
                <a:solidFill>
                  <a:schemeClr val="tx1"/>
                </a:solidFill>
              </a:rPr>
              <a:t>Prepared by: Office of Research and Evaluation</a:t>
            </a:r>
          </a:p>
          <a:p>
            <a:pPr algn="l"/>
            <a:r>
              <a:rPr lang="en-US" sz="1000" dirty="0" smtClean="0">
                <a:solidFill>
                  <a:schemeClr val="tx1"/>
                </a:solidFill>
              </a:rPr>
              <a:t>Data Source: DJS ASSIST </a:t>
            </a: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1859116"/>
              </p:ext>
            </p:extLst>
          </p:nvPr>
        </p:nvGraphicFramePr>
        <p:xfrm>
          <a:off x="1143000" y="2057400"/>
          <a:ext cx="6920411" cy="3870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20846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/>
              <a:t>Central Region Pre-Disposition Detention Placements Have Decreased for All Complaint Types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A2B5-D09A-404F-ACB7-004CF0E94D00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9776344"/>
              </p:ext>
            </p:extLst>
          </p:nvPr>
        </p:nvGraphicFramePr>
        <p:xfrm>
          <a:off x="457200" y="2724329"/>
          <a:ext cx="8229600" cy="38288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09600" y="1524000"/>
            <a:ext cx="800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Youth detained pending disposition for misdemeanors has decreased 60% over ten years.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Youth detained pending disposition for crimes of violence has decreased 26% over ten years.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518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Crimes of Violence Make Up an Increasing Proportion of Detention Placement Offenses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A2B5-D09A-404F-ACB7-004CF0E94D00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8802653"/>
              </p:ext>
            </p:extLst>
          </p:nvPr>
        </p:nvGraphicFramePr>
        <p:xfrm>
          <a:off x="390525" y="2247900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81000" y="1219200"/>
            <a:ext cx="838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Youth detained pre-disposition for Crimes of Violence now make up over a third of detention placements (36%) which is up from 23% in FY 2007.</a:t>
            </a:r>
          </a:p>
        </p:txBody>
      </p:sp>
    </p:spTree>
    <p:extLst>
      <p:ext uri="{BB962C8B-B14F-4D97-AF65-F5344CB8AC3E}">
        <p14:creationId xmlns:p14="http://schemas.microsoft.com/office/powerpoint/2010/main" val="18770448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Detention Placements for Non-Violent Felonies are Declining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A2B5-D09A-404F-ACB7-004CF0E94D00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1000" y="1371600"/>
            <a:ext cx="8153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proportion of youth detained pre-disposition for </a:t>
            </a:r>
            <a:r>
              <a:rPr lang="en-US" dirty="0" smtClean="0"/>
              <a:t>Non-Violent Felony complaints </a:t>
            </a:r>
            <a:r>
              <a:rPr lang="en-US" dirty="0"/>
              <a:t>has </a:t>
            </a:r>
            <a:r>
              <a:rPr lang="en-US" dirty="0" smtClean="0"/>
              <a:t>decreased 4 </a:t>
            </a:r>
            <a:r>
              <a:rPr lang="en-US" dirty="0"/>
              <a:t>percentage points over ten years.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detained population is increasingly comprised of youth with violent crimes complaints.</a:t>
            </a:r>
          </a:p>
          <a:p>
            <a:endParaRPr lang="en-US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2668407"/>
              </p:ext>
            </p:extLst>
          </p:nvPr>
        </p:nvGraphicFramePr>
        <p:xfrm>
          <a:off x="304800" y="2590800"/>
          <a:ext cx="82296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831739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23139C3E3C7748BB032B7594D3E325" ma:contentTypeVersion="52" ma:contentTypeDescription="Create a new document." ma:contentTypeScope="" ma:versionID="d8216fa709670e97cbbe151d9eeec972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ff328a1cd662c37536c074f55b1464a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99152B7-70E9-435D-B204-CC8E7C18D840}"/>
</file>

<file path=customXml/itemProps2.xml><?xml version="1.0" encoding="utf-8"?>
<ds:datastoreItem xmlns:ds="http://schemas.openxmlformats.org/officeDocument/2006/customXml" ds:itemID="{0CC15DE3-6A88-49A7-BA81-2C6325590B58}"/>
</file>

<file path=customXml/itemProps3.xml><?xml version="1.0" encoding="utf-8"?>
<ds:datastoreItem xmlns:ds="http://schemas.openxmlformats.org/officeDocument/2006/customXml" ds:itemID="{B3D48E52-4382-42EA-B291-30ECC1751E01}"/>
</file>

<file path=docProps/app.xml><?xml version="1.0" encoding="utf-8"?>
<Properties xmlns="http://schemas.openxmlformats.org/officeDocument/2006/extended-properties" xmlns:vt="http://schemas.openxmlformats.org/officeDocument/2006/docPropsVTypes">
  <TotalTime>12429</TotalTime>
  <Words>1166</Words>
  <Application>Microsoft Office PowerPoint</Application>
  <PresentationFormat>On-screen Show (4:3)</PresentationFormat>
  <Paragraphs>159</Paragraphs>
  <Slides>21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Central Region Juvenile Services Long Term Trends: Counties of Baltimore, Carroll, Harford, and Howard  </vt:lpstr>
      <vt:lpstr>Central Region Juvenile Complaints Have Declined Significantly</vt:lpstr>
      <vt:lpstr>Juvenile Complaints in Central Region Have Declined  for All Race/Ethnicities Since FY07</vt:lpstr>
      <vt:lpstr>The Percent of Cases Referred to Juvenile Court by Central Region has Declined Over the Past Two Years</vt:lpstr>
      <vt:lpstr>Central Region Detention Population Has Declined Significantly</vt:lpstr>
      <vt:lpstr>Central Region Youth Population In Detention Pre-Disposition  Has Declined Significantly</vt:lpstr>
      <vt:lpstr>Central Region Pre-Disposition Detention Placements Have Decreased for All Complaint Types</vt:lpstr>
      <vt:lpstr>Crimes of Violence Make Up an Increasing Proportion of Detention Placement Offenses</vt:lpstr>
      <vt:lpstr>Detention Placements for Non-Violent Felonies are Declining</vt:lpstr>
      <vt:lpstr>Central Region Pre-D Detention Population</vt:lpstr>
      <vt:lpstr>Central Region Youth In Detention Pending a Committed Placement Has Declined Dramatically</vt:lpstr>
      <vt:lpstr>Juvenile Probation and Commitment Orders Have Declined</vt:lpstr>
      <vt:lpstr>Average Committed Out of Home Population Has Declined Significantly in the Central Region</vt:lpstr>
      <vt:lpstr>Central Region Committed Youth Population Has Declined for All Facility Types</vt:lpstr>
      <vt:lpstr>The Rate of Juveniles Committed for Low-Level Offenses Has Declined</vt:lpstr>
      <vt:lpstr>The Rate of Juveniles Committed for Crimes of Violence has Increased in the Central Region</vt:lpstr>
      <vt:lpstr>The Rate of Juveniles Committed for Crimes of Violence has Increased in the Central Region</vt:lpstr>
      <vt:lpstr>The Rate of Juveniles Committed for Non-Violent Felonies has Decreased in Central Region</vt:lpstr>
      <vt:lpstr>The Rate of Juveniles Committed for Violations of Probation has Declined in the Central Region</vt:lpstr>
      <vt:lpstr>Recidivism Rates for Central Region DJS Committed Youth  Have Decreased in Recent Years</vt:lpstr>
      <vt:lpstr>Recidivism Rates for Central Region DJS Probation Youth  Have Declined in The Past Year</vt:lpstr>
    </vt:vector>
  </TitlesOfParts>
  <Company>DJS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“The Doors to Detention”  A Study of Detention Baltimore City Utilization</dc:title>
  <dc:creator>John Irvine</dc:creator>
  <cp:lastModifiedBy>Matthew R. Ancona</cp:lastModifiedBy>
  <cp:revision>270</cp:revision>
  <cp:lastPrinted>2017-01-09T17:08:13Z</cp:lastPrinted>
  <dcterms:created xsi:type="dcterms:W3CDTF">2012-01-23T15:45:24Z</dcterms:created>
  <dcterms:modified xsi:type="dcterms:W3CDTF">2017-01-13T14:51:04Z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0x0101008123139C3E3C7748BB032B7594D3E325</vt:lpwstr>
  </property>
  <property fmtid="{D5CDD505-2E9C-101B-9397-08002B2CF9AE}" pid="4" name="Right_Content">
    <vt:lpwstr/>
  </property>
  <property fmtid="{D5CDD505-2E9C-101B-9397-08002B2CF9AE}" pid="5" name="Lt_bottom_Content">
    <vt:lpwstr/>
  </property>
  <property fmtid="{D5CDD505-2E9C-101B-9397-08002B2CF9AE}" pid="6" name="PublishingRollupImage">
    <vt:lpwstr/>
  </property>
  <property fmtid="{D5CDD505-2E9C-101B-9397-08002B2CF9AE}" pid="8" name="Rt_Inner_Content">
    <vt:lpwstr/>
  </property>
  <property fmtid="{D5CDD505-2E9C-101B-9397-08002B2CF9AE}" pid="9" name="ArticleByLine">
    <vt:lpwstr/>
  </property>
  <property fmtid="{D5CDD505-2E9C-101B-9397-08002B2CF9AE}" pid="10" name="PublishingContactEmail">
    <vt:lpwstr/>
  </property>
  <property fmtid="{D5CDD505-2E9C-101B-9397-08002B2CF9AE}" pid="11" name="PageKeywords">
    <vt:lpwstr/>
  </property>
  <property fmtid="{D5CDD505-2E9C-101B-9397-08002B2CF9AE}" pid="12" name="PublishingPageImage">
    <vt:lpwstr/>
  </property>
  <property fmtid="{D5CDD505-2E9C-101B-9397-08002B2CF9AE}" pid="13" name="SummaryLinks">
    <vt:lpwstr/>
  </property>
  <property fmtid="{D5CDD505-2E9C-101B-9397-08002B2CF9AE}" pid="14" name="PageDescription">
    <vt:lpwstr/>
  </property>
  <property fmtid="{D5CDD505-2E9C-101B-9397-08002B2CF9AE}" pid="15" name="Main_Content">
    <vt:lpwstr/>
  </property>
  <property fmtid="{D5CDD505-2E9C-101B-9397-08002B2CF9AE}" pid="16" name="PageHeadline">
    <vt:lpwstr/>
  </property>
  <property fmtid="{D5CDD505-2E9C-101B-9397-08002B2CF9AE}" pid="17" name="Audience">
    <vt:lpwstr/>
  </property>
  <property fmtid="{D5CDD505-2E9C-101B-9397-08002B2CF9AE}" pid="18" name="Rt_Center_Content">
    <vt:lpwstr/>
  </property>
  <property fmtid="{D5CDD505-2E9C-101B-9397-08002B2CF9AE}" pid="19" name="PublishingImageCaption">
    <vt:lpwstr/>
  </property>
  <property fmtid="{D5CDD505-2E9C-101B-9397-08002B2CF9AE}" pid="20" name="PublishingContactPicture">
    <vt:lpwstr/>
  </property>
  <property fmtid="{D5CDD505-2E9C-101B-9397-08002B2CF9AE}" pid="21" name="Center_Content">
    <vt:lpwstr/>
  </property>
  <property fmtid="{D5CDD505-2E9C-101B-9397-08002B2CF9AE}" pid="22" name="Rt_bottom_Content">
    <vt:lpwstr/>
  </property>
  <property fmtid="{D5CDD505-2E9C-101B-9397-08002B2CF9AE}" pid="23" name="PublishingContactName">
    <vt:lpwstr/>
  </property>
  <property fmtid="{D5CDD505-2E9C-101B-9397-08002B2CF9AE}" pid="24" name="Lt_Inner_Content">
    <vt:lpwstr/>
  </property>
  <property fmtid="{D5CDD505-2E9C-101B-9397-08002B2CF9AE}" pid="25" name="PublishingPageLayout">
    <vt:lpwstr/>
  </property>
  <property fmtid="{D5CDD505-2E9C-101B-9397-08002B2CF9AE}" pid="26" name="Comments">
    <vt:lpwstr/>
  </property>
  <property fmtid="{D5CDD505-2E9C-101B-9397-08002B2CF9AE}" pid="27" name="PublishingPageContent">
    <vt:lpwstr/>
  </property>
  <property fmtid="{D5CDD505-2E9C-101B-9397-08002B2CF9AE}" pid="28" name="Left_Content">
    <vt:lpwstr/>
  </property>
  <property fmtid="{D5CDD505-2E9C-101B-9397-08002B2CF9AE}" pid="29" name="Top_Left_Content">
    <vt:lpwstr/>
  </property>
</Properties>
</file>