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5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5" r:id="rId3"/>
    <p:sldId id="278" r:id="rId4"/>
    <p:sldId id="266" r:id="rId5"/>
    <p:sldId id="277" r:id="rId6"/>
    <p:sldId id="283" r:id="rId7"/>
    <p:sldId id="285" r:id="rId8"/>
    <p:sldId id="286" r:id="rId9"/>
    <p:sldId id="287" r:id="rId10"/>
    <p:sldId id="288" r:id="rId11"/>
    <p:sldId id="284" r:id="rId12"/>
    <p:sldId id="275" r:id="rId13"/>
    <p:sldId id="268" r:id="rId14"/>
    <p:sldId id="279" r:id="rId15"/>
    <p:sldId id="289" r:id="rId16"/>
    <p:sldId id="290" r:id="rId17"/>
    <p:sldId id="291" r:id="rId18"/>
    <p:sldId id="292" r:id="rId19"/>
    <p:sldId id="280" r:id="rId20"/>
    <p:sldId id="282" r:id="rId2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15" autoAdjust="0"/>
  </p:normalViewPr>
  <p:slideViewPr>
    <p:cSldViewPr>
      <p:cViewPr>
        <p:scale>
          <a:sx n="60" d="100"/>
          <a:sy n="60" d="100"/>
        </p:scale>
        <p:origin x="-715" y="-168"/>
      </p:cViewPr>
      <p:guideLst>
        <p:guide orient="horz" pos="24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OnePagers\PowerPoints\Annual%20Trend%20Dat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OnePagers\PowerPoints\Annual%20Trend%20Dat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OnePagers\PowerPoints\Annual%20Trend%20Dat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OnePagers\PowerPoints\Annual%20Trend%20Data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OnePagers\PowerPoints\Annual%20Trend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OnePagers\PowerPoints\Annual%20Trend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OnePagers\PowerPoints\Annual%20Trend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5.8226561679789998E-2"/>
          <c:w val="0.94462059234239204"/>
          <c:h val="0.814566859142606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Data'!$E$4</c:f>
              <c:strCache>
                <c:ptCount val="1"/>
                <c:pt idx="0">
                  <c:v>Complaints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Data'!$E$21:$E$30</c:f>
              <c:numCache>
                <c:formatCode>_(* #,##0_);_(* \(#,##0\);_(* "-"??_);_(@_)</c:formatCode>
                <c:ptCount val="10"/>
                <c:pt idx="0">
                  <c:v>2490</c:v>
                </c:pt>
                <c:pt idx="1">
                  <c:v>3408</c:v>
                </c:pt>
                <c:pt idx="2">
                  <c:v>4016</c:v>
                </c:pt>
                <c:pt idx="3">
                  <c:v>3996</c:v>
                </c:pt>
                <c:pt idx="4">
                  <c:v>4419</c:v>
                </c:pt>
                <c:pt idx="5">
                  <c:v>4882</c:v>
                </c:pt>
                <c:pt idx="6">
                  <c:v>6584</c:v>
                </c:pt>
                <c:pt idx="7">
                  <c:v>7854</c:v>
                </c:pt>
                <c:pt idx="8">
                  <c:v>9149</c:v>
                </c:pt>
                <c:pt idx="9">
                  <c:v>9307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CE-4137-8315-D71305702B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52"/>
        <c:axId val="92643328"/>
        <c:axId val="92646016"/>
      </c:barChart>
      <c:catAx>
        <c:axId val="9264332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2646016"/>
        <c:crosses val="autoZero"/>
        <c:auto val="0"/>
        <c:lblAlgn val="ctr"/>
        <c:lblOffset val="100"/>
        <c:noMultiLvlLbl val="0"/>
      </c:catAx>
      <c:valAx>
        <c:axId val="92646016"/>
        <c:scaling>
          <c:orientation val="minMax"/>
        </c:scaling>
        <c:delete val="1"/>
        <c:axPos val="r"/>
        <c:numFmt formatCode="_(* #,##0_);_(* \(#,##0\);_(* &quot;-&quot;??_);_(@_)" sourceLinked="1"/>
        <c:majorTickMark val="out"/>
        <c:minorTickMark val="none"/>
        <c:tickLblPos val="nextTo"/>
        <c:crossAx val="92643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5.471713115245401E-2"/>
          <c:w val="0.90031865518276488"/>
          <c:h val="0.8304382023708897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'LongTerm Trend Data'!$Y$4</c:f>
              <c:strCache>
                <c:ptCount val="1"/>
                <c:pt idx="0">
                  <c:v>Pending Placement ADP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Data'!$Y$21:$Y$30</c:f>
              <c:numCache>
                <c:formatCode>0.0</c:formatCode>
                <c:ptCount val="10"/>
                <c:pt idx="0">
                  <c:v>17.100000000000001</c:v>
                </c:pt>
                <c:pt idx="1">
                  <c:v>15.1</c:v>
                </c:pt>
                <c:pt idx="2">
                  <c:v>23.3</c:v>
                </c:pt>
                <c:pt idx="3">
                  <c:v>31.9</c:v>
                </c:pt>
                <c:pt idx="4">
                  <c:v>62.5</c:v>
                </c:pt>
                <c:pt idx="5">
                  <c:v>88.7</c:v>
                </c:pt>
                <c:pt idx="6">
                  <c:v>72.8</c:v>
                </c:pt>
                <c:pt idx="7">
                  <c:v>50.9</c:v>
                </c:pt>
                <c:pt idx="8">
                  <c:v>61.1</c:v>
                </c:pt>
                <c:pt idx="9">
                  <c:v>66.900000000000006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58-4D66-8157-B290490D40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38340480"/>
        <c:axId val="38343424"/>
      </c:barChart>
      <c:catAx>
        <c:axId val="38340480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8343424"/>
        <c:crosses val="autoZero"/>
        <c:auto val="0"/>
        <c:lblAlgn val="ctr"/>
        <c:lblOffset val="100"/>
        <c:noMultiLvlLbl val="0"/>
      </c:catAx>
      <c:valAx>
        <c:axId val="383434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38340480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7.7555426539424502E-2"/>
          <c:w val="0.963842959996973"/>
          <c:h val="0.80759975567570197"/>
        </c:manualLayout>
      </c:layout>
      <c:lineChart>
        <c:grouping val="standard"/>
        <c:varyColors val="0"/>
        <c:ser>
          <c:idx val="1"/>
          <c:order val="0"/>
          <c:tx>
            <c:strRef>
              <c:f>'LongTerm Trend Data'!$S$4</c:f>
              <c:strCache>
                <c:ptCount val="1"/>
                <c:pt idx="0">
                  <c:v>Probation Dispositions</c:v>
                </c:pt>
              </c:strCache>
            </c:strRef>
          </c:tx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E6E-4FA8-8EA1-E04F67162923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E6E-4FA8-8EA1-E04F67162923}"/>
                </c:ext>
              </c:extLst>
            </c:dLbl>
            <c:dLbl>
              <c:idx val="9"/>
              <c:layout>
                <c:manualLayout>
                  <c:x val="-5.3333333333333344E-2"/>
                  <c:y val="6.535947712418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E6E-4FA8-8EA1-E04F6716292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Data'!$S$21:$S$30</c:f>
              <c:numCache>
                <c:formatCode>#,##0_);\(#,##0\)</c:formatCode>
                <c:ptCount val="10"/>
                <c:pt idx="0">
                  <c:v>393</c:v>
                </c:pt>
                <c:pt idx="1">
                  <c:v>560</c:v>
                </c:pt>
                <c:pt idx="2">
                  <c:v>717</c:v>
                </c:pt>
                <c:pt idx="3">
                  <c:v>595</c:v>
                </c:pt>
                <c:pt idx="4">
                  <c:v>719</c:v>
                </c:pt>
                <c:pt idx="5">
                  <c:v>883</c:v>
                </c:pt>
                <c:pt idx="6">
                  <c:v>1225</c:v>
                </c:pt>
                <c:pt idx="7">
                  <c:v>1344</c:v>
                </c:pt>
                <c:pt idx="8">
                  <c:v>1519</c:v>
                </c:pt>
                <c:pt idx="9">
                  <c:v>1098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E6E-4FA8-8EA1-E04F67162923}"/>
            </c:ext>
          </c:extLst>
        </c:ser>
        <c:ser>
          <c:idx val="0"/>
          <c:order val="1"/>
          <c:tx>
            <c:strRef>
              <c:f>'LongTerm Trend Data'!$T$4</c:f>
              <c:strCache>
                <c:ptCount val="1"/>
                <c:pt idx="0">
                  <c:v>Committed Dispositions</c:v>
                </c:pt>
              </c:strCache>
            </c:strRef>
          </c:tx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E6E-4FA8-8EA1-E04F67162923}"/>
                </c:ext>
              </c:extLst>
            </c:dLbl>
            <c:dLbl>
              <c:idx val="9"/>
              <c:layout>
                <c:manualLayout>
                  <c:x val="-4.8333333333333339E-2"/>
                  <c:y val="-9.8039215686274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E6E-4FA8-8EA1-E04F6716292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Data'!$T$21:$T$30</c:f>
              <c:numCache>
                <c:formatCode>#,##0_);\(#,##0\)</c:formatCode>
                <c:ptCount val="10"/>
                <c:pt idx="0">
                  <c:v>213</c:v>
                </c:pt>
                <c:pt idx="1">
                  <c:v>221</c:v>
                </c:pt>
                <c:pt idx="2">
                  <c:v>310</c:v>
                </c:pt>
                <c:pt idx="3">
                  <c:v>260</c:v>
                </c:pt>
                <c:pt idx="4">
                  <c:v>309</c:v>
                </c:pt>
                <c:pt idx="5">
                  <c:v>343</c:v>
                </c:pt>
                <c:pt idx="6">
                  <c:v>395</c:v>
                </c:pt>
                <c:pt idx="7">
                  <c:v>364</c:v>
                </c:pt>
                <c:pt idx="8">
                  <c:v>361</c:v>
                </c:pt>
                <c:pt idx="9">
                  <c:v>412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E6E-4FA8-8EA1-E04F671629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6783104"/>
        <c:axId val="106784640"/>
      </c:lineChart>
      <c:catAx>
        <c:axId val="10678310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6784640"/>
        <c:crosses val="autoZero"/>
        <c:auto val="0"/>
        <c:lblAlgn val="ctr"/>
        <c:lblOffset val="100"/>
        <c:noMultiLvlLbl val="0"/>
      </c:catAx>
      <c:valAx>
        <c:axId val="1067846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_);\(#,##0\)" sourceLinked="1"/>
        <c:majorTickMark val="out"/>
        <c:minorTickMark val="none"/>
        <c:tickLblPos val="nextTo"/>
        <c:crossAx val="10678310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68142834645669292"/>
          <c:y val="4.5430754979157016E-2"/>
          <c:w val="0.28357161776796203"/>
          <c:h val="0.22674499543356499"/>
        </c:manualLayout>
      </c:layout>
      <c:overlay val="1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1.0828818845488721E-2"/>
          <c:w val="0.96902146055272498"/>
          <c:h val="0.8619643487125322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Data'!$AD$4</c:f>
              <c:strCache>
                <c:ptCount val="1"/>
                <c:pt idx="0">
                  <c:v>Total Committed ADP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Data'!$AD$21:$AD$30</c:f>
              <c:numCache>
                <c:formatCode>0.0</c:formatCode>
                <c:ptCount val="10"/>
                <c:pt idx="0">
                  <c:v>104.3</c:v>
                </c:pt>
                <c:pt idx="1">
                  <c:v>122.3</c:v>
                </c:pt>
                <c:pt idx="2">
                  <c:v>164.8</c:v>
                </c:pt>
                <c:pt idx="3">
                  <c:v>178.2</c:v>
                </c:pt>
                <c:pt idx="4">
                  <c:v>210.1</c:v>
                </c:pt>
                <c:pt idx="5">
                  <c:v>244</c:v>
                </c:pt>
                <c:pt idx="6">
                  <c:v>237</c:v>
                </c:pt>
                <c:pt idx="7">
                  <c:v>220</c:v>
                </c:pt>
                <c:pt idx="8">
                  <c:v>211</c:v>
                </c:pt>
                <c:pt idx="9">
                  <c:v>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83-4E20-A4CA-DBFAFDABAA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52"/>
        <c:axId val="5100288"/>
        <c:axId val="5102976"/>
      </c:barChart>
      <c:catAx>
        <c:axId val="510028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102976"/>
        <c:crosses val="autoZero"/>
        <c:auto val="0"/>
        <c:lblAlgn val="ctr"/>
        <c:lblOffset val="100"/>
        <c:noMultiLvlLbl val="0"/>
      </c:catAx>
      <c:valAx>
        <c:axId val="5102976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100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8.4330302085733264E-2"/>
          <c:w val="0.89563989704381797"/>
          <c:h val="0.80082534863864907"/>
        </c:manualLayout>
      </c:layout>
      <c:lineChart>
        <c:grouping val="standard"/>
        <c:varyColors val="0"/>
        <c:ser>
          <c:idx val="1"/>
          <c:order val="0"/>
          <c:tx>
            <c:strRef>
              <c:f>'LongTerm Trend Data'!$AF$4</c:f>
              <c:strCache>
                <c:ptCount val="1"/>
                <c:pt idx="0">
                  <c:v>Total Committed ADP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5E0-4710-8C81-736442D47F30}"/>
                </c:ext>
              </c:extLst>
            </c:dLbl>
            <c:dLbl>
              <c:idx val="9"/>
              <c:layout>
                <c:manualLayout>
                  <c:x val="-3.9682544642237812E-2"/>
                  <c:y val="3.4423407917383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5E0-4710-8C81-736442D47F3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Data'!$AF$21:$AF$30</c:f>
              <c:numCache>
                <c:formatCode>0.0</c:formatCode>
                <c:ptCount val="10"/>
                <c:pt idx="0">
                  <c:v>104.3</c:v>
                </c:pt>
                <c:pt idx="1">
                  <c:v>122.3</c:v>
                </c:pt>
                <c:pt idx="2">
                  <c:v>164.8</c:v>
                </c:pt>
                <c:pt idx="3">
                  <c:v>178.2</c:v>
                </c:pt>
                <c:pt idx="4">
                  <c:v>210.1</c:v>
                </c:pt>
                <c:pt idx="5">
                  <c:v>244</c:v>
                </c:pt>
                <c:pt idx="6">
                  <c:v>237</c:v>
                </c:pt>
                <c:pt idx="7">
                  <c:v>220</c:v>
                </c:pt>
                <c:pt idx="8">
                  <c:v>211</c:v>
                </c:pt>
                <c:pt idx="9">
                  <c:v>186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5E0-4710-8C81-736442D47F30}"/>
            </c:ext>
          </c:extLst>
        </c:ser>
        <c:ser>
          <c:idx val="0"/>
          <c:order val="1"/>
          <c:tx>
            <c:strRef>
              <c:f>'LongTerm Trend Data'!$AG$4</c:f>
              <c:strCache>
                <c:ptCount val="1"/>
                <c:pt idx="0">
                  <c:v>DJS-Operated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1640078627874825E-16"/>
                  <c:y val="-2.4096385542168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E0-4710-8C81-736442D47F30}"/>
                </c:ext>
              </c:extLst>
            </c:dLbl>
            <c:dLbl>
              <c:idx val="9"/>
              <c:layout>
                <c:manualLayout>
                  <c:x val="-3.492063928516928E-2"/>
                  <c:y val="6.8846815834766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5E0-4710-8C81-736442D47F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Data'!$AG$21:$AG$30</c:f>
              <c:numCache>
                <c:formatCode>0</c:formatCode>
                <c:ptCount val="10"/>
                <c:pt idx="0">
                  <c:v>21.410695582877143</c:v>
                </c:pt>
                <c:pt idx="1">
                  <c:v>27.417714992388987</c:v>
                </c:pt>
                <c:pt idx="2">
                  <c:v>35.392636986301213</c:v>
                </c:pt>
                <c:pt idx="3">
                  <c:v>42.9</c:v>
                </c:pt>
                <c:pt idx="4">
                  <c:v>49</c:v>
                </c:pt>
                <c:pt idx="5">
                  <c:v>63</c:v>
                </c:pt>
                <c:pt idx="6">
                  <c:v>46</c:v>
                </c:pt>
                <c:pt idx="7">
                  <c:v>36</c:v>
                </c:pt>
                <c:pt idx="8">
                  <c:v>30</c:v>
                </c:pt>
                <c:pt idx="9">
                  <c:v>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5E0-4710-8C81-736442D47F30}"/>
            </c:ext>
          </c:extLst>
        </c:ser>
        <c:ser>
          <c:idx val="2"/>
          <c:order val="2"/>
          <c:tx>
            <c:strRef>
              <c:f>'LongTerm Trend Data'!$AH$4</c:f>
              <c:strCache>
                <c:ptCount val="1"/>
                <c:pt idx="0">
                  <c:v>Private In-State</c:v>
                </c:pt>
              </c:strCache>
            </c:strRef>
          </c:tx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5E0-4710-8C81-736442D47F30}"/>
                </c:ext>
              </c:extLst>
            </c:dLbl>
            <c:dLbl>
              <c:idx val="9"/>
              <c:layout>
                <c:manualLayout>
                  <c:x val="-3.9682544642237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5E0-4710-8C81-736442D47F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Data'!$AH$21:$AH$30</c:f>
              <c:numCache>
                <c:formatCode>0</c:formatCode>
                <c:ptCount val="10"/>
                <c:pt idx="0">
                  <c:v>67.555756678809601</c:v>
                </c:pt>
                <c:pt idx="1">
                  <c:v>76.103536910198912</c:v>
                </c:pt>
                <c:pt idx="2">
                  <c:v>94.05451293759613</c:v>
                </c:pt>
                <c:pt idx="3">
                  <c:v>91.5</c:v>
                </c:pt>
                <c:pt idx="4">
                  <c:v>104</c:v>
                </c:pt>
                <c:pt idx="5">
                  <c:v>123</c:v>
                </c:pt>
                <c:pt idx="6">
                  <c:v>145</c:v>
                </c:pt>
                <c:pt idx="7">
                  <c:v>129</c:v>
                </c:pt>
                <c:pt idx="8">
                  <c:v>131</c:v>
                </c:pt>
                <c:pt idx="9">
                  <c:v>124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15E0-4710-8C81-736442D47F30}"/>
            </c:ext>
          </c:extLst>
        </c:ser>
        <c:ser>
          <c:idx val="3"/>
          <c:order val="3"/>
          <c:tx>
            <c:strRef>
              <c:f>'LongTerm Trend Data'!$AI$4</c:f>
              <c:strCache>
                <c:ptCount val="1"/>
                <c:pt idx="0">
                  <c:v>Private Out of State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640078627874825E-16"/>
                  <c:y val="-6.88468158347676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5E0-4710-8C81-736442D47F30}"/>
                </c:ext>
              </c:extLst>
            </c:dLbl>
            <c:dLbl>
              <c:idx val="9"/>
              <c:layout>
                <c:manualLayout>
                  <c:x val="-3.492063928516928E-2"/>
                  <c:y val="-1.262177042860501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5E0-4710-8C81-736442D47F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Data'!$AI$21:$AI$30</c:f>
              <c:numCache>
                <c:formatCode>0</c:formatCode>
                <c:ptCount val="10"/>
                <c:pt idx="0">
                  <c:v>15.349159456587914</c:v>
                </c:pt>
                <c:pt idx="1">
                  <c:v>18.813070776255895</c:v>
                </c:pt>
                <c:pt idx="2">
                  <c:v>35.336160578386625</c:v>
                </c:pt>
                <c:pt idx="3">
                  <c:v>43.8</c:v>
                </c:pt>
                <c:pt idx="4">
                  <c:v>56.4</c:v>
                </c:pt>
                <c:pt idx="5">
                  <c:v>58</c:v>
                </c:pt>
                <c:pt idx="6">
                  <c:v>46</c:v>
                </c:pt>
                <c:pt idx="7">
                  <c:v>55</c:v>
                </c:pt>
                <c:pt idx="8">
                  <c:v>51</c:v>
                </c:pt>
                <c:pt idx="9">
                  <c:v>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15E0-4710-8C81-736442D47F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7012096"/>
        <c:axId val="107013632"/>
      </c:lineChart>
      <c:catAx>
        <c:axId val="107012096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107013632"/>
        <c:crosses val="autoZero"/>
        <c:auto val="0"/>
        <c:lblAlgn val="ctr"/>
        <c:lblOffset val="100"/>
        <c:noMultiLvlLbl val="0"/>
      </c:catAx>
      <c:valAx>
        <c:axId val="107013632"/>
        <c:scaling>
          <c:orientation val="minMax"/>
          <c:max val="25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crossAx val="10701209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70270324993166478"/>
          <c:y val="4.1228129616328081E-2"/>
          <c:w val="0.26429912064730915"/>
          <c:h val="0.22571184626018131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05599300087484E-2"/>
          <c:y val="0.13971541057367828"/>
          <c:w val="0.92189365218236607"/>
          <c:h val="0.74981664791901026"/>
        </c:manualLayout>
      </c:layout>
      <c:lineChart>
        <c:grouping val="standard"/>
        <c:varyColors val="0"/>
        <c:ser>
          <c:idx val="0"/>
          <c:order val="0"/>
          <c:tx>
            <c:strRef>
              <c:f>'Committed Trend Data'!$A$20</c:f>
              <c:strCache>
                <c:ptCount val="1"/>
                <c:pt idx="0">
                  <c:v>Crime of Violence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Data'!$B$20:$K$20</c:f>
              <c:numCache>
                <c:formatCode>0%</c:formatCode>
                <c:ptCount val="10"/>
                <c:pt idx="0">
                  <c:v>0.20522388059701493</c:v>
                </c:pt>
                <c:pt idx="1">
                  <c:v>0.17537313432835822</c:v>
                </c:pt>
                <c:pt idx="2">
                  <c:v>0.12592592592592591</c:v>
                </c:pt>
                <c:pt idx="3">
                  <c:v>0.1540880503144654</c:v>
                </c:pt>
                <c:pt idx="4">
                  <c:v>0.17254901960784313</c:v>
                </c:pt>
                <c:pt idx="5">
                  <c:v>0.105</c:v>
                </c:pt>
                <c:pt idx="6">
                  <c:v>0.11351351351351352</c:v>
                </c:pt>
                <c:pt idx="7">
                  <c:v>0.19047619047619047</c:v>
                </c:pt>
                <c:pt idx="8">
                  <c:v>0.23776223776223776</c:v>
                </c:pt>
                <c:pt idx="9">
                  <c:v>0.31617647058823528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A21-4E9F-9DB5-E9C84A9F6628}"/>
            </c:ext>
          </c:extLst>
        </c:ser>
        <c:ser>
          <c:idx val="1"/>
          <c:order val="1"/>
          <c:tx>
            <c:strRef>
              <c:f>'Committed Trend Data'!$A$22</c:f>
              <c:strCache>
                <c:ptCount val="1"/>
                <c:pt idx="0">
                  <c:v>Non-Violent Felony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Data'!$B$22:$K$22</c:f>
              <c:numCache>
                <c:formatCode>0%</c:formatCode>
                <c:ptCount val="10"/>
                <c:pt idx="0">
                  <c:v>0.19402985074626866</c:v>
                </c:pt>
                <c:pt idx="1">
                  <c:v>0.23507462686567165</c:v>
                </c:pt>
                <c:pt idx="2">
                  <c:v>0.25555555555555554</c:v>
                </c:pt>
                <c:pt idx="3">
                  <c:v>0.22012578616352202</c:v>
                </c:pt>
                <c:pt idx="4">
                  <c:v>0.24313725490196078</c:v>
                </c:pt>
                <c:pt idx="5">
                  <c:v>0.21</c:v>
                </c:pt>
                <c:pt idx="6">
                  <c:v>0.1891891891891892</c:v>
                </c:pt>
                <c:pt idx="7">
                  <c:v>0.12169312169312169</c:v>
                </c:pt>
                <c:pt idx="8">
                  <c:v>0.11188811188811189</c:v>
                </c:pt>
                <c:pt idx="9">
                  <c:v>0.15441176470588236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A21-4E9F-9DB5-E9C84A9F6628}"/>
            </c:ext>
          </c:extLst>
        </c:ser>
        <c:ser>
          <c:idx val="2"/>
          <c:order val="2"/>
          <c:tx>
            <c:strRef>
              <c:f>'Committed Trend Data'!$A$21</c:f>
              <c:strCache>
                <c:ptCount val="1"/>
                <c:pt idx="0">
                  <c:v>Misdemeanor/ Other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Data'!$B$21:$K$21</c:f>
              <c:numCache>
                <c:formatCode>0%</c:formatCode>
                <c:ptCount val="10"/>
                <c:pt idx="0">
                  <c:v>0.41791044776119401</c:v>
                </c:pt>
                <c:pt idx="1">
                  <c:v>0.46268656716417911</c:v>
                </c:pt>
                <c:pt idx="2">
                  <c:v>0.45185185185185184</c:v>
                </c:pt>
                <c:pt idx="3">
                  <c:v>0.45911949685534592</c:v>
                </c:pt>
                <c:pt idx="4">
                  <c:v>0.33333333333333331</c:v>
                </c:pt>
                <c:pt idx="5">
                  <c:v>0.34</c:v>
                </c:pt>
                <c:pt idx="6">
                  <c:v>0.32432432432432434</c:v>
                </c:pt>
                <c:pt idx="7">
                  <c:v>0.3439153439153439</c:v>
                </c:pt>
                <c:pt idx="8">
                  <c:v>0.31468531468531469</c:v>
                </c:pt>
                <c:pt idx="9">
                  <c:v>0.3235294117647059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A21-4E9F-9DB5-E9C84A9F6628}"/>
            </c:ext>
          </c:extLst>
        </c:ser>
        <c:ser>
          <c:idx val="3"/>
          <c:order val="3"/>
          <c:tx>
            <c:strRef>
              <c:f>'Committed Trend Data'!$A$23</c:f>
              <c:strCache>
                <c:ptCount val="1"/>
                <c:pt idx="0">
                  <c:v>Violation of Probation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Data'!$B$23:$K$23</c:f>
              <c:numCache>
                <c:formatCode>0%</c:formatCode>
                <c:ptCount val="10"/>
                <c:pt idx="0">
                  <c:v>0.18283582089552239</c:v>
                </c:pt>
                <c:pt idx="1">
                  <c:v>0.12686567164179105</c:v>
                </c:pt>
                <c:pt idx="2">
                  <c:v>0.16666666666666666</c:v>
                </c:pt>
                <c:pt idx="3">
                  <c:v>0.16666666666666666</c:v>
                </c:pt>
                <c:pt idx="4">
                  <c:v>0.25098039215686274</c:v>
                </c:pt>
                <c:pt idx="5">
                  <c:v>0.34499999999999997</c:v>
                </c:pt>
                <c:pt idx="6">
                  <c:v>0.37297297297297299</c:v>
                </c:pt>
                <c:pt idx="7">
                  <c:v>0.3439153439153439</c:v>
                </c:pt>
                <c:pt idx="8">
                  <c:v>0.33566433566433568</c:v>
                </c:pt>
                <c:pt idx="9">
                  <c:v>0.20588235294117646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A21-4E9F-9DB5-E9C84A9F6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352768"/>
        <c:axId val="39469056"/>
      </c:lineChart>
      <c:catAx>
        <c:axId val="3835276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69056"/>
        <c:crosses val="autoZero"/>
        <c:auto val="1"/>
        <c:lblAlgn val="ctr"/>
        <c:lblOffset val="100"/>
        <c:noMultiLvlLbl val="0"/>
      </c:catAx>
      <c:valAx>
        <c:axId val="394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5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003220342138085"/>
          <c:y val="3.3761904761904764E-2"/>
          <c:w val="0.49425811135310216"/>
          <c:h val="0.18690588676415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48357149800726E-2"/>
          <c:y val="0.11176560433774264"/>
          <c:w val="0.92146143190434526"/>
          <c:h val="0.76607581403013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Data'!$A$20</c:f>
              <c:strCache>
                <c:ptCount val="1"/>
                <c:pt idx="0">
                  <c:v>Crime of Violence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039-4707-944E-6634BCB79EFA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039-4707-944E-6634BCB79E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Data'!$B$20:$K$20</c:f>
              <c:numCache>
                <c:formatCode>0%</c:formatCode>
                <c:ptCount val="10"/>
                <c:pt idx="0">
                  <c:v>0.20522388059701493</c:v>
                </c:pt>
                <c:pt idx="1">
                  <c:v>0.17537313432835822</c:v>
                </c:pt>
                <c:pt idx="2">
                  <c:v>0.12592592592592591</c:v>
                </c:pt>
                <c:pt idx="3">
                  <c:v>0.1540880503144654</c:v>
                </c:pt>
                <c:pt idx="4">
                  <c:v>0.17254901960784313</c:v>
                </c:pt>
                <c:pt idx="5">
                  <c:v>0.105</c:v>
                </c:pt>
                <c:pt idx="6">
                  <c:v>0.11351351351351352</c:v>
                </c:pt>
                <c:pt idx="7">
                  <c:v>0.19047619047619047</c:v>
                </c:pt>
                <c:pt idx="8">
                  <c:v>0.23776223776223776</c:v>
                </c:pt>
                <c:pt idx="9">
                  <c:v>0.31617647058823528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39-4707-944E-6634BCB79EFA}"/>
            </c:ext>
          </c:extLst>
        </c:ser>
        <c:ser>
          <c:idx val="1"/>
          <c:order val="1"/>
          <c:tx>
            <c:strRef>
              <c:f>'Committed Trend Data'!$A$22</c:f>
              <c:strCache>
                <c:ptCount val="1"/>
                <c:pt idx="0">
                  <c:v>Non-Violent Felony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Data'!$B$22:$K$22</c:f>
              <c:numCache>
                <c:formatCode>0%</c:formatCode>
                <c:ptCount val="10"/>
                <c:pt idx="0">
                  <c:v>0.19402985074626866</c:v>
                </c:pt>
                <c:pt idx="1">
                  <c:v>0.23507462686567165</c:v>
                </c:pt>
                <c:pt idx="2">
                  <c:v>0.25555555555555554</c:v>
                </c:pt>
                <c:pt idx="3">
                  <c:v>0.22012578616352202</c:v>
                </c:pt>
                <c:pt idx="4">
                  <c:v>0.24313725490196078</c:v>
                </c:pt>
                <c:pt idx="5">
                  <c:v>0.21</c:v>
                </c:pt>
                <c:pt idx="6">
                  <c:v>0.1891891891891892</c:v>
                </c:pt>
                <c:pt idx="7">
                  <c:v>0.12169312169312169</c:v>
                </c:pt>
                <c:pt idx="8">
                  <c:v>0.11188811188811189</c:v>
                </c:pt>
                <c:pt idx="9">
                  <c:v>0.15441176470588236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39-4707-944E-6634BCB79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9995648"/>
        <c:axId val="79997184"/>
      </c:barChart>
      <c:catAx>
        <c:axId val="7999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79997184"/>
        <c:crosses val="autoZero"/>
        <c:auto val="1"/>
        <c:lblAlgn val="ctr"/>
        <c:lblOffset val="100"/>
        <c:noMultiLvlLbl val="0"/>
      </c:catAx>
      <c:valAx>
        <c:axId val="799971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999564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48357149800726E-2"/>
          <c:y val="7.6032938630762742E-2"/>
          <c:w val="0.91437919218431041"/>
          <c:h val="0.80180833062023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Data'!$A$20</c:f>
              <c:strCache>
                <c:ptCount val="1"/>
                <c:pt idx="0">
                  <c:v>Crime of Violence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4A1-401F-9B59-946298896388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4A1-401F-9B59-94629889638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Data'!$B$20:$K$20</c:f>
              <c:numCache>
                <c:formatCode>0%</c:formatCode>
                <c:ptCount val="10"/>
                <c:pt idx="0">
                  <c:v>0.20522388059701493</c:v>
                </c:pt>
                <c:pt idx="1">
                  <c:v>0.17537313432835822</c:v>
                </c:pt>
                <c:pt idx="2">
                  <c:v>0.12592592592592591</c:v>
                </c:pt>
                <c:pt idx="3">
                  <c:v>0.1540880503144654</c:v>
                </c:pt>
                <c:pt idx="4">
                  <c:v>0.17254901960784313</c:v>
                </c:pt>
                <c:pt idx="5">
                  <c:v>0.105</c:v>
                </c:pt>
                <c:pt idx="6">
                  <c:v>0.11351351351351352</c:v>
                </c:pt>
                <c:pt idx="7">
                  <c:v>0.19047619047619047</c:v>
                </c:pt>
                <c:pt idx="8">
                  <c:v>0.23776223776223776</c:v>
                </c:pt>
                <c:pt idx="9">
                  <c:v>0.31617647058823528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A1-401F-9B59-946298896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010624"/>
        <c:axId val="88029440"/>
      </c:barChart>
      <c:catAx>
        <c:axId val="80010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8029440"/>
        <c:crosses val="autoZero"/>
        <c:auto val="1"/>
        <c:lblAlgn val="ctr"/>
        <c:lblOffset val="100"/>
        <c:noMultiLvlLbl val="0"/>
      </c:catAx>
      <c:valAx>
        <c:axId val="880294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80010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39569359385626E-2"/>
          <c:y val="7.6032938630762742E-2"/>
          <c:w val="0.91518797997472534"/>
          <c:h val="0.81272653418322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Data'!$A$22</c:f>
              <c:strCache>
                <c:ptCount val="1"/>
                <c:pt idx="0">
                  <c:v>Non-Violent Felony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F1C-4EF3-8DFA-D8370D3FF2FB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1C-4EF3-8DFA-D8370D3FF2F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Data'!$B$22:$K$22</c:f>
              <c:numCache>
                <c:formatCode>0%</c:formatCode>
                <c:ptCount val="10"/>
                <c:pt idx="0">
                  <c:v>0.19402985074626866</c:v>
                </c:pt>
                <c:pt idx="1">
                  <c:v>0.23507462686567165</c:v>
                </c:pt>
                <c:pt idx="2">
                  <c:v>0.25555555555555554</c:v>
                </c:pt>
                <c:pt idx="3">
                  <c:v>0.22012578616352202</c:v>
                </c:pt>
                <c:pt idx="4">
                  <c:v>0.24313725490196078</c:v>
                </c:pt>
                <c:pt idx="5">
                  <c:v>0.21</c:v>
                </c:pt>
                <c:pt idx="6">
                  <c:v>0.1891891891891892</c:v>
                </c:pt>
                <c:pt idx="7">
                  <c:v>0.12169312169312169</c:v>
                </c:pt>
                <c:pt idx="8">
                  <c:v>0.11188811188811189</c:v>
                </c:pt>
                <c:pt idx="9">
                  <c:v>0.15441176470588236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1C-4EF3-8DFA-D8370D3FF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6649984"/>
        <c:axId val="78012416"/>
      </c:barChart>
      <c:catAx>
        <c:axId val="76649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78012416"/>
        <c:crosses val="autoZero"/>
        <c:auto val="1"/>
        <c:lblAlgn val="ctr"/>
        <c:lblOffset val="100"/>
        <c:noMultiLvlLbl val="0"/>
      </c:catAx>
      <c:valAx>
        <c:axId val="780124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76649984"/>
        <c:crosses val="autoZero"/>
        <c:crossBetween val="between"/>
        <c:majorUnit val="5.000000000000001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1223219190598E-2"/>
          <c:y val="0.10464129483814524"/>
          <c:w val="0.91737944820850903"/>
          <c:h val="0.710880905511811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Data'!$AN$4</c:f>
              <c:strCache>
                <c:ptCount val="1"/>
                <c:pt idx="0">
                  <c:v>Statewide Rate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Data'!$AK$22:$AK$27</c:f>
              <c:strCache>
                <c:ptCount val="6"/>
                <c:pt idx="0">
                  <c:v> FY15: 214 Releases </c:v>
                </c:pt>
                <c:pt idx="1">
                  <c:v> FY14: 257 Releases </c:v>
                </c:pt>
                <c:pt idx="2">
                  <c:v> FY13: 326 Releases </c:v>
                </c:pt>
                <c:pt idx="3">
                  <c:v> FY12: 353 Releases </c:v>
                </c:pt>
                <c:pt idx="4">
                  <c:v> FY11: 390 Releases </c:v>
                </c:pt>
                <c:pt idx="5">
                  <c:v> FY10: 374 Releases </c:v>
                </c:pt>
              </c:strCache>
            </c:strRef>
          </c:cat>
          <c:val>
            <c:numRef>
              <c:f>'LongTerm Trend Data'!$AN$22:$AN$27</c:f>
              <c:numCache>
                <c:formatCode>0.0%</c:formatCode>
                <c:ptCount val="6"/>
                <c:pt idx="0">
                  <c:v>0.16710411198600175</c:v>
                </c:pt>
                <c:pt idx="1">
                  <c:v>0.20777279521674141</c:v>
                </c:pt>
                <c:pt idx="2">
                  <c:v>0.21699346405228759</c:v>
                </c:pt>
                <c:pt idx="3">
                  <c:v>0.21</c:v>
                </c:pt>
                <c:pt idx="4">
                  <c:v>0.246</c:v>
                </c:pt>
                <c:pt idx="5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4B-4721-9564-5E69D07958D6}"/>
            </c:ext>
          </c:extLst>
        </c:ser>
        <c:ser>
          <c:idx val="2"/>
          <c:order val="1"/>
          <c:tx>
            <c:v>Baltimore City</c:v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Data'!$AK$22:$AK$27</c:f>
              <c:strCache>
                <c:ptCount val="6"/>
                <c:pt idx="0">
                  <c:v> FY15: 214 Releases </c:v>
                </c:pt>
                <c:pt idx="1">
                  <c:v> FY14: 257 Releases </c:v>
                </c:pt>
                <c:pt idx="2">
                  <c:v> FY13: 326 Releases </c:v>
                </c:pt>
                <c:pt idx="3">
                  <c:v> FY12: 353 Releases </c:v>
                </c:pt>
                <c:pt idx="4">
                  <c:v> FY11: 390 Releases </c:v>
                </c:pt>
                <c:pt idx="5">
                  <c:v> FY10: 374 Releases </c:v>
                </c:pt>
              </c:strCache>
            </c:strRef>
          </c:cat>
          <c:val>
            <c:numRef>
              <c:f>'LongTerm Trend Data'!$AM$22:$AM$27</c:f>
              <c:numCache>
                <c:formatCode>0.0%</c:formatCode>
                <c:ptCount val="6"/>
                <c:pt idx="0">
                  <c:v>0.26168224299065418</c:v>
                </c:pt>
                <c:pt idx="1">
                  <c:v>0.27626459143968873</c:v>
                </c:pt>
                <c:pt idx="2">
                  <c:v>0.254601226993865</c:v>
                </c:pt>
                <c:pt idx="3">
                  <c:v>0.24079320113314448</c:v>
                </c:pt>
                <c:pt idx="4">
                  <c:v>0.28999999999999998</c:v>
                </c:pt>
                <c:pt idx="5">
                  <c:v>0.23799999999999999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4B-4721-9564-5E69D07958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9"/>
        <c:overlap val="-9"/>
        <c:axId val="106946560"/>
        <c:axId val="106948096"/>
      </c:barChart>
      <c:catAx>
        <c:axId val="106946560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6948096"/>
        <c:crosses val="autoZero"/>
        <c:auto val="1"/>
        <c:lblAlgn val="ctr"/>
        <c:lblOffset val="100"/>
        <c:noMultiLvlLbl val="0"/>
      </c:catAx>
      <c:valAx>
        <c:axId val="106948096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06946560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408950121044652"/>
          <c:y val="1.5404540859757395E-2"/>
          <c:w val="0.15241600234753264"/>
          <c:h val="0.1527273090019153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1223219190598E-2"/>
          <c:y val="4.3267517146569977E-2"/>
          <c:w val="0.91737944820850903"/>
          <c:h val="0.8315950580869581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Data'!$AN$4</c:f>
              <c:strCache>
                <c:ptCount val="1"/>
                <c:pt idx="0">
                  <c:v>Statewide Rate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Data'!$AR$22:$AR$25</c:f>
              <c:strCache>
                <c:ptCount val="4"/>
                <c:pt idx="0">
                  <c:v> FY15: 472 Placements </c:v>
                </c:pt>
                <c:pt idx="1">
                  <c:v> FY14: 551 Placements </c:v>
                </c:pt>
                <c:pt idx="2">
                  <c:v> FY13: 527 Placements </c:v>
                </c:pt>
                <c:pt idx="3">
                  <c:v> FY12: 562 Placements </c:v>
                </c:pt>
              </c:strCache>
            </c:strRef>
          </c:cat>
          <c:val>
            <c:numRef>
              <c:f>'LongTerm Trend Data'!$AU$22:$AU$25</c:f>
              <c:numCache>
                <c:formatCode>0.0%</c:formatCode>
                <c:ptCount val="4"/>
                <c:pt idx="0">
                  <c:v>0.17576961271102284</c:v>
                </c:pt>
                <c:pt idx="1">
                  <c:v>0.1896404109589041</c:v>
                </c:pt>
                <c:pt idx="2">
                  <c:v>0.18454935622317598</c:v>
                </c:pt>
                <c:pt idx="3">
                  <c:v>0.16002700877785281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B2-4364-9297-79C828690212}"/>
            </c:ext>
          </c:extLst>
        </c:ser>
        <c:ser>
          <c:idx val="2"/>
          <c:order val="1"/>
          <c:tx>
            <c:v>Baltimore City</c:v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Data'!$AR$22:$AR$25</c:f>
              <c:strCache>
                <c:ptCount val="4"/>
                <c:pt idx="0">
                  <c:v> FY15: 472 Placements </c:v>
                </c:pt>
                <c:pt idx="1">
                  <c:v> FY14: 551 Placements </c:v>
                </c:pt>
                <c:pt idx="2">
                  <c:v> FY13: 527 Placements </c:v>
                </c:pt>
                <c:pt idx="3">
                  <c:v> FY12: 562 Placements </c:v>
                </c:pt>
              </c:strCache>
            </c:strRef>
          </c:cat>
          <c:val>
            <c:numRef>
              <c:f>'LongTerm Trend Data'!$AT$22:$AT$25</c:f>
              <c:numCache>
                <c:formatCode>0.0%</c:formatCode>
                <c:ptCount val="4"/>
                <c:pt idx="0">
                  <c:v>0.19491525423728814</c:v>
                </c:pt>
                <c:pt idx="1">
                  <c:v>0.27223230490018147</c:v>
                </c:pt>
                <c:pt idx="2">
                  <c:v>0.26565464895635671</c:v>
                </c:pt>
                <c:pt idx="3">
                  <c:v>0.25088967971530252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B2-4364-9297-79C8286902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9"/>
        <c:overlap val="-9"/>
        <c:axId val="107139456"/>
        <c:axId val="107140992"/>
      </c:barChart>
      <c:catAx>
        <c:axId val="107139456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7140992"/>
        <c:crosses val="autoZero"/>
        <c:auto val="1"/>
        <c:lblAlgn val="ctr"/>
        <c:lblOffset val="100"/>
        <c:noMultiLvlLbl val="0"/>
      </c:catAx>
      <c:valAx>
        <c:axId val="107140992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0713945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80600895476300771"/>
          <c:y val="2.3594614529531887E-2"/>
          <c:w val="0.15241600234753264"/>
          <c:h val="0.1527273090019153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455099365756104E-2"/>
          <c:y val="6.5825235689525599E-2"/>
          <c:w val="0.81557678309778103"/>
          <c:h val="0.81456685914260696"/>
        </c:manualLayout>
      </c:layout>
      <c:lineChart>
        <c:grouping val="standard"/>
        <c:varyColors val="0"/>
        <c:ser>
          <c:idx val="1"/>
          <c:order val="0"/>
          <c:tx>
            <c:strRef>
              <c:f>'LongTerm Trend Data'!$G$4</c:f>
              <c:strCache>
                <c:ptCount val="1"/>
                <c:pt idx="0">
                  <c:v>African American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Data'!$G$21:$G$30</c:f>
              <c:numCache>
                <c:formatCode>_(* #,##0_);_(* \(#,##0\);_(* "-"_);_(@_)</c:formatCode>
                <c:ptCount val="10"/>
                <c:pt idx="0">
                  <c:v>2346</c:v>
                </c:pt>
                <c:pt idx="1">
                  <c:v>3203</c:v>
                </c:pt>
                <c:pt idx="2">
                  <c:v>3827</c:v>
                </c:pt>
                <c:pt idx="3">
                  <c:v>3821</c:v>
                </c:pt>
                <c:pt idx="4">
                  <c:v>4203</c:v>
                </c:pt>
                <c:pt idx="5">
                  <c:v>4666</c:v>
                </c:pt>
                <c:pt idx="6">
                  <c:v>6276</c:v>
                </c:pt>
                <c:pt idx="7">
                  <c:v>7487</c:v>
                </c:pt>
                <c:pt idx="8">
                  <c:v>8710</c:v>
                </c:pt>
                <c:pt idx="9">
                  <c:v>8805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C4E-46A2-9829-265B8AD0E37D}"/>
            </c:ext>
          </c:extLst>
        </c:ser>
        <c:ser>
          <c:idx val="0"/>
          <c:order val="1"/>
          <c:tx>
            <c:strRef>
              <c:f>'LongTerm Trend Data'!$H$4</c:f>
              <c:strCache>
                <c:ptCount val="1"/>
                <c:pt idx="0">
                  <c:v>White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Data'!$H$21:$H$30</c:f>
              <c:numCache>
                <c:formatCode>_(* #,##0_);_(* \(#,##0\);_(* "-"_);_(@_)</c:formatCode>
                <c:ptCount val="10"/>
                <c:pt idx="0">
                  <c:v>114</c:v>
                </c:pt>
                <c:pt idx="1">
                  <c:v>150</c:v>
                </c:pt>
                <c:pt idx="2">
                  <c:v>143</c:v>
                </c:pt>
                <c:pt idx="3">
                  <c:v>139</c:v>
                </c:pt>
                <c:pt idx="4">
                  <c:v>160</c:v>
                </c:pt>
                <c:pt idx="5">
                  <c:v>172</c:v>
                </c:pt>
                <c:pt idx="6">
                  <c:v>245</c:v>
                </c:pt>
                <c:pt idx="7">
                  <c:v>282</c:v>
                </c:pt>
                <c:pt idx="8">
                  <c:v>348</c:v>
                </c:pt>
                <c:pt idx="9">
                  <c:v>417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C4E-46A2-9829-265B8AD0E37D}"/>
            </c:ext>
          </c:extLst>
        </c:ser>
        <c:ser>
          <c:idx val="2"/>
          <c:order val="2"/>
          <c:tx>
            <c:strRef>
              <c:f>'LongTerm Trend Data'!$I$4</c:f>
              <c:strCache>
                <c:ptCount val="1"/>
                <c:pt idx="0">
                  <c:v>Other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Data'!$I$21:$I$30</c:f>
              <c:numCache>
                <c:formatCode>_(* #,##0_);_(* \(#,##0\);_(* "-"_);_(@_)</c:formatCode>
                <c:ptCount val="10"/>
                <c:pt idx="0">
                  <c:v>30</c:v>
                </c:pt>
                <c:pt idx="1">
                  <c:v>55</c:v>
                </c:pt>
                <c:pt idx="2">
                  <c:v>46</c:v>
                </c:pt>
                <c:pt idx="3">
                  <c:v>36</c:v>
                </c:pt>
                <c:pt idx="4">
                  <c:v>56</c:v>
                </c:pt>
                <c:pt idx="5">
                  <c:v>44</c:v>
                </c:pt>
                <c:pt idx="6">
                  <c:v>63</c:v>
                </c:pt>
                <c:pt idx="7">
                  <c:v>85</c:v>
                </c:pt>
                <c:pt idx="8">
                  <c:v>91</c:v>
                </c:pt>
                <c:pt idx="9">
                  <c:v>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C4E-46A2-9829-265B8AD0E3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995072"/>
        <c:axId val="36996608"/>
      </c:lineChart>
      <c:lineChart>
        <c:grouping val="standard"/>
        <c:varyColors val="0"/>
        <c:ser>
          <c:idx val="3"/>
          <c:order val="3"/>
          <c:tx>
            <c:strRef>
              <c:f>'LongTerm Trend Data'!$J$4</c:f>
              <c:strCache>
                <c:ptCount val="1"/>
                <c:pt idx="0">
                  <c:v>Percent African American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strRef>
              <c:f>'LongTerm Trend Data'!$B$5:$B$15</c:f>
              <c:strCache>
                <c:ptCount val="11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  <c:pt idx="10">
                  <c:v>FY06</c:v>
                </c:pt>
              </c:strCache>
            </c:strRef>
          </c:cat>
          <c:val>
            <c:numRef>
              <c:f>'LongTerm Trend Data'!$J$21:$J$30</c:f>
              <c:numCache>
                <c:formatCode>0%</c:formatCode>
                <c:ptCount val="10"/>
                <c:pt idx="0">
                  <c:v>0.94216867469879517</c:v>
                </c:pt>
                <c:pt idx="1">
                  <c:v>0.93984741784037562</c:v>
                </c:pt>
                <c:pt idx="2">
                  <c:v>0.95293824701195218</c:v>
                </c:pt>
                <c:pt idx="3">
                  <c:v>0.95620620620620622</c:v>
                </c:pt>
                <c:pt idx="4">
                  <c:v>0.95112016293279023</c:v>
                </c:pt>
                <c:pt idx="5">
                  <c:v>0.95575583777140516</c:v>
                </c:pt>
                <c:pt idx="6">
                  <c:v>0.95321992709599024</c:v>
                </c:pt>
                <c:pt idx="7">
                  <c:v>0.95327221797810036</c:v>
                </c:pt>
                <c:pt idx="8">
                  <c:v>0.95201661383757785</c:v>
                </c:pt>
                <c:pt idx="9">
                  <c:v>0.94606210379284406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C4E-46A2-9829-265B8AD0E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00704"/>
        <c:axId val="36998528"/>
      </c:lineChart>
      <c:catAx>
        <c:axId val="36995072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6996608"/>
        <c:crosses val="autoZero"/>
        <c:auto val="0"/>
        <c:lblAlgn val="ctr"/>
        <c:lblOffset val="100"/>
        <c:noMultiLvlLbl val="0"/>
      </c:catAx>
      <c:valAx>
        <c:axId val="36996608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Complaints</a:t>
                </a:r>
              </a:p>
            </c:rich>
          </c:tx>
          <c:layout/>
          <c:overlay val="0"/>
        </c:title>
        <c:numFmt formatCode="_(* #,##0_);_(* \(#,##0\);_(* &quot;-&quot;_);_(@_)" sourceLinked="1"/>
        <c:majorTickMark val="out"/>
        <c:minorTickMark val="none"/>
        <c:tickLblPos val="nextTo"/>
        <c:crossAx val="36995072"/>
        <c:crosses val="max"/>
        <c:crossBetween val="between"/>
      </c:valAx>
      <c:valAx>
        <c:axId val="36998528"/>
        <c:scaling>
          <c:orientation val="minMax"/>
          <c:max val="1"/>
        </c:scaling>
        <c:delete val="0"/>
        <c:axPos val="r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African American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37000704"/>
        <c:crosses val="autoZero"/>
        <c:crossBetween val="between"/>
      </c:valAx>
      <c:catAx>
        <c:axId val="3700070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3699852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0817990116528498"/>
          <c:y val="3.7220890440158201E-2"/>
          <c:w val="0.21464502445603001"/>
          <c:h val="0.27481639506988398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0.15436032878335301"/>
          <c:w val="0.963842959996973"/>
          <c:h val="0.73079488888340405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'LongTerm Trend Data'!$R$4</c:f>
              <c:strCache>
                <c:ptCount val="1"/>
                <c:pt idx="0">
                  <c:v>Resolved/ No Jurisdiction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Data'!$R$21:$R$30</c:f>
              <c:numCache>
                <c:formatCode>0%</c:formatCode>
                <c:ptCount val="10"/>
                <c:pt idx="0">
                  <c:v>0.18473895582329317</c:v>
                </c:pt>
                <c:pt idx="1">
                  <c:v>0.11795774647887323</c:v>
                </c:pt>
                <c:pt idx="2">
                  <c:v>0.10009960159362549</c:v>
                </c:pt>
                <c:pt idx="3">
                  <c:v>0.11736736736736737</c:v>
                </c:pt>
                <c:pt idx="4">
                  <c:v>0.12287847929395791</c:v>
                </c:pt>
                <c:pt idx="5">
                  <c:v>0.19418271200327736</c:v>
                </c:pt>
                <c:pt idx="6">
                  <c:v>0.24119076549210205</c:v>
                </c:pt>
                <c:pt idx="7">
                  <c:v>0.22829131652661064</c:v>
                </c:pt>
                <c:pt idx="8">
                  <c:v>0.26593070280905018</c:v>
                </c:pt>
                <c:pt idx="9">
                  <c:v>0.26603631675083272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1B-4F60-8149-742A5F6E5365}"/>
            </c:ext>
          </c:extLst>
        </c:ser>
        <c:ser>
          <c:idx val="0"/>
          <c:order val="1"/>
          <c:tx>
            <c:strRef>
              <c:f>'LongTerm Trend Data'!$Q$4</c:f>
              <c:strCache>
                <c:ptCount val="1"/>
                <c:pt idx="0">
                  <c:v>Informal (Pre-Court Diversion)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Data'!$Q$21:$Q$30</c:f>
              <c:numCache>
                <c:formatCode>0.0%</c:formatCode>
                <c:ptCount val="10"/>
                <c:pt idx="0">
                  <c:v>7.7510040160642571E-2</c:v>
                </c:pt>
                <c:pt idx="1">
                  <c:v>7.4823943661971828E-2</c:v>
                </c:pt>
                <c:pt idx="2">
                  <c:v>6.0756972111553786E-2</c:v>
                </c:pt>
                <c:pt idx="3">
                  <c:v>9.0340340340340344E-2</c:v>
                </c:pt>
                <c:pt idx="4">
                  <c:v>7.8750848608282423E-2</c:v>
                </c:pt>
                <c:pt idx="5">
                  <c:v>6.5546907005325686E-2</c:v>
                </c:pt>
                <c:pt idx="6">
                  <c:v>3.8122721749696234E-2</c:v>
                </c:pt>
                <c:pt idx="7">
                  <c:v>4.6982429335370515E-2</c:v>
                </c:pt>
                <c:pt idx="8">
                  <c:v>3.5085801726964697E-2</c:v>
                </c:pt>
                <c:pt idx="9">
                  <c:v>4.297840335231546E-2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1B-4F60-8149-742A5F6E5365}"/>
            </c:ext>
          </c:extLst>
        </c:ser>
        <c:ser>
          <c:idx val="1"/>
          <c:order val="2"/>
          <c:tx>
            <c:strRef>
              <c:f>'LongTerm Trend Data'!$P$4</c:f>
              <c:strCache>
                <c:ptCount val="1"/>
                <c:pt idx="0">
                  <c:v>Formal Petition to State's Attorney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Data'!$P$21:$P$30</c:f>
              <c:numCache>
                <c:formatCode>0.0%</c:formatCode>
                <c:ptCount val="10"/>
                <c:pt idx="0">
                  <c:v>0.7377510040160643</c:v>
                </c:pt>
                <c:pt idx="1">
                  <c:v>0.80721830985915488</c:v>
                </c:pt>
                <c:pt idx="2">
                  <c:v>0.83914342629482075</c:v>
                </c:pt>
                <c:pt idx="3">
                  <c:v>0.79229229229229226</c:v>
                </c:pt>
                <c:pt idx="4">
                  <c:v>0.79837067209775969</c:v>
                </c:pt>
                <c:pt idx="5">
                  <c:v>0.74027038099139697</c:v>
                </c:pt>
                <c:pt idx="6">
                  <c:v>0.72068651275820172</c:v>
                </c:pt>
                <c:pt idx="7">
                  <c:v>0.72472625413801883</c:v>
                </c:pt>
                <c:pt idx="8">
                  <c:v>0.69898349546398508</c:v>
                </c:pt>
                <c:pt idx="9">
                  <c:v>0.69098527989685188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1B-4F60-8149-742A5F6E536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100524416"/>
        <c:axId val="100525952"/>
      </c:barChart>
      <c:catAx>
        <c:axId val="100524416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0525952"/>
        <c:crosses val="autoZero"/>
        <c:auto val="0"/>
        <c:lblAlgn val="ctr"/>
        <c:lblOffset val="100"/>
        <c:noMultiLvlLbl val="0"/>
      </c:catAx>
      <c:valAx>
        <c:axId val="1005259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0052441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3.6652522181125101E-2"/>
          <c:y val="4.2594298354215201E-2"/>
          <c:w val="0.93881095554698302"/>
          <c:h val="8.0707505901384993E-2"/>
        </c:manualLayout>
      </c:layout>
      <c:overlay val="1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22068915697462E-2"/>
          <c:y val="4.8286362616629948E-2"/>
          <c:w val="0.94405066339184662"/>
          <c:h val="0.8333759203541113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'LongTerm Trend Data'!$V$4</c:f>
              <c:strCache>
                <c:ptCount val="1"/>
                <c:pt idx="0">
                  <c:v>Pre-Disposition ADP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Data'!$V$21:$V$30</c:f>
              <c:numCache>
                <c:formatCode>0.0</c:formatCode>
                <c:ptCount val="10"/>
                <c:pt idx="0">
                  <c:v>36.799999999999997</c:v>
                </c:pt>
                <c:pt idx="1">
                  <c:v>48.9</c:v>
                </c:pt>
                <c:pt idx="2">
                  <c:v>52.7</c:v>
                </c:pt>
                <c:pt idx="3">
                  <c:v>58.4</c:v>
                </c:pt>
                <c:pt idx="4">
                  <c:v>82.793082119004055</c:v>
                </c:pt>
                <c:pt idx="5">
                  <c:v>76.308679604261386</c:v>
                </c:pt>
                <c:pt idx="6">
                  <c:v>105.70226217655846</c:v>
                </c:pt>
                <c:pt idx="7">
                  <c:v>100.56362252663675</c:v>
                </c:pt>
                <c:pt idx="8">
                  <c:v>104.52025494672807</c:v>
                </c:pt>
                <c:pt idx="9">
                  <c:v>97.896573439878409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EF-4EE4-847E-40BDAF0F9A6E}"/>
            </c:ext>
          </c:extLst>
        </c:ser>
        <c:ser>
          <c:idx val="0"/>
          <c:order val="1"/>
          <c:tx>
            <c:strRef>
              <c:f>'LongTerm Trend Data'!$Z$4</c:f>
              <c:strCache>
                <c:ptCount val="1"/>
                <c:pt idx="0">
                  <c:v>Pending Placement ADP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Data'!$Z$21:$Z$30</c:f>
              <c:numCache>
                <c:formatCode>0.0</c:formatCode>
                <c:ptCount val="10"/>
                <c:pt idx="0">
                  <c:v>17.100000000000001</c:v>
                </c:pt>
                <c:pt idx="1">
                  <c:v>15.1</c:v>
                </c:pt>
                <c:pt idx="2">
                  <c:v>23.3</c:v>
                </c:pt>
                <c:pt idx="3">
                  <c:v>31.9</c:v>
                </c:pt>
                <c:pt idx="4">
                  <c:v>62.5</c:v>
                </c:pt>
                <c:pt idx="5">
                  <c:v>88.7</c:v>
                </c:pt>
                <c:pt idx="6">
                  <c:v>72.8</c:v>
                </c:pt>
                <c:pt idx="7">
                  <c:v>50.9</c:v>
                </c:pt>
                <c:pt idx="8">
                  <c:v>61.1</c:v>
                </c:pt>
                <c:pt idx="9">
                  <c:v>66.900000000000006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EF-4EE4-847E-40BDAF0F9A6E}"/>
            </c:ext>
          </c:extLst>
        </c:ser>
        <c:ser>
          <c:idx val="1"/>
          <c:order val="2"/>
          <c:tx>
            <c:strRef>
              <c:f>'LongTerm Trend Data'!$AC$4</c:f>
              <c:strCache>
                <c:ptCount val="1"/>
                <c:pt idx="0">
                  <c:v>Adult Hold ADP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4105406557031E-7"/>
                  <c:y val="-1.0492803299167301E-2"/>
                </c:manualLayout>
              </c:layout>
              <c:spPr/>
              <c:txPr>
                <a:bodyPr/>
                <a:lstStyle/>
                <a:p>
                  <a:pPr>
                    <a:defRPr sz="1400" b="0">
                      <a:ln>
                        <a:noFill/>
                      </a:ln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6EF-4EE4-847E-40BDAF0F9A6E}"/>
                </c:ext>
              </c:extLst>
            </c:dLbl>
            <c:dLbl>
              <c:idx val="1"/>
              <c:layout>
                <c:manualLayout>
                  <c:x val="-3.8971716264207599E-3"/>
                  <c:y val="-4.07320640267941E-3"/>
                </c:manualLayout>
              </c:layout>
              <c:spPr/>
              <c:txPr>
                <a:bodyPr/>
                <a:lstStyle/>
                <a:p>
                  <a:pPr>
                    <a:defRPr sz="1400" b="0">
                      <a:ln>
                        <a:noFill/>
                      </a:ln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6EF-4EE4-847E-40BDAF0F9A6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ln>
                        <a:noFill/>
                      </a:ln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n>
                      <a:noFill/>
                    </a:ln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Data'!$AC$21:$AC$30</c:f>
              <c:numCache>
                <c:formatCode>#,##0.0</c:formatCode>
                <c:ptCount val="10"/>
                <c:pt idx="0">
                  <c:v>43.9</c:v>
                </c:pt>
                <c:pt idx="1">
                  <c:v>35.700000000000003</c:v>
                </c:pt>
                <c:pt idx="2">
                  <c:v>29.9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6EF-4EE4-847E-40BDAF0F9A6E}"/>
            </c:ext>
          </c:extLst>
        </c:ser>
        <c:ser>
          <c:idx val="3"/>
          <c:order val="3"/>
          <c:tx>
            <c:strRef>
              <c:f>'LongTerm Trend Data'!$AD$4</c:f>
              <c:strCache>
                <c:ptCount val="1"/>
                <c:pt idx="0">
                  <c:v>Total Detained ADP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Data'!$AD$21:$AD$30</c:f>
              <c:numCache>
                <c:formatCode>#,##0</c:formatCode>
                <c:ptCount val="10"/>
                <c:pt idx="0">
                  <c:v>97.8</c:v>
                </c:pt>
                <c:pt idx="1">
                  <c:v>99.7</c:v>
                </c:pt>
                <c:pt idx="2">
                  <c:v>105.9</c:v>
                </c:pt>
                <c:pt idx="3">
                  <c:v>90.3</c:v>
                </c:pt>
                <c:pt idx="4">
                  <c:v>145.29308211900405</c:v>
                </c:pt>
                <c:pt idx="5">
                  <c:v>165.00867960426137</c:v>
                </c:pt>
                <c:pt idx="6">
                  <c:v>178.50226217655847</c:v>
                </c:pt>
                <c:pt idx="7">
                  <c:v>151.46362252663675</c:v>
                </c:pt>
                <c:pt idx="8">
                  <c:v>165.62025494672807</c:v>
                </c:pt>
                <c:pt idx="9">
                  <c:v>164.79657343987842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6EF-4EE4-847E-40BDAF0F9A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100"/>
        <c:axId val="106706816"/>
        <c:axId val="106708352"/>
      </c:barChart>
      <c:catAx>
        <c:axId val="106706816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6708352"/>
        <c:crosses val="autoZero"/>
        <c:auto val="0"/>
        <c:lblAlgn val="ctr"/>
        <c:lblOffset val="100"/>
        <c:noMultiLvlLbl val="0"/>
      </c:catAx>
      <c:valAx>
        <c:axId val="106708352"/>
        <c:scaling>
          <c:orientation val="minMax"/>
          <c:max val="2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106706816"/>
        <c:crosses val="max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7546587990719775"/>
          <c:y val="0.10499496764212275"/>
          <c:w val="0.23479499743029233"/>
          <c:h val="0.17460749447421361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5.471713115245401E-2"/>
          <c:w val="0.90031865518276488"/>
          <c:h val="0.8304382023708897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'LongTerm Trend Data'!$V$4</c:f>
              <c:strCache>
                <c:ptCount val="1"/>
                <c:pt idx="0">
                  <c:v>Pre-Disposition ADP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Data'!$V$21:$V$30</c:f>
              <c:numCache>
                <c:formatCode>0.0</c:formatCode>
                <c:ptCount val="10"/>
                <c:pt idx="0">
                  <c:v>36.799999999999997</c:v>
                </c:pt>
                <c:pt idx="1">
                  <c:v>48.9</c:v>
                </c:pt>
                <c:pt idx="2">
                  <c:v>52.7</c:v>
                </c:pt>
                <c:pt idx="3">
                  <c:v>58.4</c:v>
                </c:pt>
                <c:pt idx="4">
                  <c:v>82.793082119004055</c:v>
                </c:pt>
                <c:pt idx="5">
                  <c:v>76.308679604261386</c:v>
                </c:pt>
                <c:pt idx="6">
                  <c:v>105.70226217655846</c:v>
                </c:pt>
                <c:pt idx="7">
                  <c:v>100.56362252663675</c:v>
                </c:pt>
                <c:pt idx="8">
                  <c:v>104.52025494672807</c:v>
                </c:pt>
                <c:pt idx="9">
                  <c:v>97.896573439878409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2B-47B1-ABF9-77DF90B382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36703616"/>
        <c:axId val="36722944"/>
      </c:barChart>
      <c:catAx>
        <c:axId val="36703616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6722944"/>
        <c:crosses val="autoZero"/>
        <c:auto val="0"/>
        <c:lblAlgn val="ctr"/>
        <c:lblOffset val="100"/>
        <c:noMultiLvlLbl val="0"/>
      </c:catAx>
      <c:valAx>
        <c:axId val="367229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36703616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51554616217499E-2"/>
          <c:y val="8.4340061993436521E-2"/>
          <c:w val="0.92208600661028484"/>
          <c:h val="0.82727256055783049"/>
        </c:manualLayout>
      </c:layout>
      <c:lineChart>
        <c:grouping val="standard"/>
        <c:varyColors val="0"/>
        <c:ser>
          <c:idx val="3"/>
          <c:order val="0"/>
          <c:tx>
            <c:strRef>
              <c:f>'Det Offense Trend Data'!$C$15</c:f>
              <c:strCache>
                <c:ptCount val="1"/>
                <c:pt idx="0">
                  <c:v>Crime of Violence:  -3%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'Det Offense Trend Data'!$D$14:$M$14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Data'!$D$15:$M$15</c:f>
              <c:numCache>
                <c:formatCode>_(* #,##0_);_(* \(#,##0\);_(* "-"??_);_(@_)</c:formatCode>
                <c:ptCount val="10"/>
                <c:pt idx="0">
                  <c:v>339</c:v>
                </c:pt>
                <c:pt idx="1">
                  <c:v>431</c:v>
                </c:pt>
                <c:pt idx="2">
                  <c:v>420</c:v>
                </c:pt>
                <c:pt idx="3">
                  <c:v>527</c:v>
                </c:pt>
                <c:pt idx="4">
                  <c:v>469</c:v>
                </c:pt>
                <c:pt idx="5">
                  <c:v>436</c:v>
                </c:pt>
                <c:pt idx="6">
                  <c:v>466</c:v>
                </c:pt>
                <c:pt idx="7">
                  <c:v>513</c:v>
                </c:pt>
                <c:pt idx="8">
                  <c:v>434</c:v>
                </c:pt>
                <c:pt idx="9">
                  <c:v>348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C60-4464-8844-7C624C1E3EC4}"/>
            </c:ext>
          </c:extLst>
        </c:ser>
        <c:ser>
          <c:idx val="2"/>
          <c:order val="1"/>
          <c:tx>
            <c:strRef>
              <c:f>'Det Offense Trend Data'!$C$16</c:f>
              <c:strCache>
                <c:ptCount val="1"/>
                <c:pt idx="0">
                  <c:v>Non-Violent Felony:  -60%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'Det Offense Trend Data'!$D$14:$M$14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Data'!$D$16:$M$16</c:f>
              <c:numCache>
                <c:formatCode>_(* #,##0_);_(* \(#,##0\);_(* "-"??_);_(@_)</c:formatCode>
                <c:ptCount val="10"/>
                <c:pt idx="0">
                  <c:v>341</c:v>
                </c:pt>
                <c:pt idx="1">
                  <c:v>350</c:v>
                </c:pt>
                <c:pt idx="2">
                  <c:v>470</c:v>
                </c:pt>
                <c:pt idx="3">
                  <c:v>613</c:v>
                </c:pt>
                <c:pt idx="4">
                  <c:v>758</c:v>
                </c:pt>
                <c:pt idx="5">
                  <c:v>810</c:v>
                </c:pt>
                <c:pt idx="6">
                  <c:v>1068</c:v>
                </c:pt>
                <c:pt idx="7">
                  <c:v>1146</c:v>
                </c:pt>
                <c:pt idx="8">
                  <c:v>1142</c:v>
                </c:pt>
                <c:pt idx="9">
                  <c:v>862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AC60-4464-8844-7C624C1E3EC4}"/>
            </c:ext>
          </c:extLst>
        </c:ser>
        <c:ser>
          <c:idx val="1"/>
          <c:order val="2"/>
          <c:tx>
            <c:strRef>
              <c:f>'Det Offense Trend Data'!$C$17</c:f>
              <c:strCache>
                <c:ptCount val="1"/>
                <c:pt idx="0">
                  <c:v>Misdemeanor:  -48%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'Det Offense Trend Data'!$D$14:$M$14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Data'!$D$17:$M$17</c:f>
              <c:numCache>
                <c:formatCode>_(* #,##0_);_(* \(#,##0\);_(* "-"??_);_(@_)</c:formatCode>
                <c:ptCount val="10"/>
                <c:pt idx="0">
                  <c:v>381</c:v>
                </c:pt>
                <c:pt idx="1">
                  <c:v>557</c:v>
                </c:pt>
                <c:pt idx="2">
                  <c:v>696</c:v>
                </c:pt>
                <c:pt idx="3">
                  <c:v>912</c:v>
                </c:pt>
                <c:pt idx="4">
                  <c:v>1048</c:v>
                </c:pt>
                <c:pt idx="5">
                  <c:v>975</c:v>
                </c:pt>
                <c:pt idx="6">
                  <c:v>1250</c:v>
                </c:pt>
                <c:pt idx="7">
                  <c:v>1053</c:v>
                </c:pt>
                <c:pt idx="8">
                  <c:v>882</c:v>
                </c:pt>
                <c:pt idx="9">
                  <c:v>736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AC60-4464-8844-7C624C1E3EC4}"/>
            </c:ext>
          </c:extLst>
        </c:ser>
        <c:ser>
          <c:idx val="4"/>
          <c:order val="3"/>
          <c:tx>
            <c:strRef>
              <c:f>'Det Offense Trend Data'!$C$18</c:f>
              <c:strCache>
                <c:ptCount val="1"/>
                <c:pt idx="0">
                  <c:v>Traffic, Status, Ordinance, Other:  -46%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'Det Offense Trend Data'!$D$14:$M$14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Data'!$D$18:$M$18</c:f>
              <c:numCache>
                <c:formatCode>_(* #,##0_);_(* \(#,##0\);_(* "-"??_);_(@_)</c:formatCode>
                <c:ptCount val="10"/>
                <c:pt idx="0">
                  <c:v>14</c:v>
                </c:pt>
                <c:pt idx="1">
                  <c:v>19</c:v>
                </c:pt>
                <c:pt idx="2">
                  <c:v>23</c:v>
                </c:pt>
                <c:pt idx="3">
                  <c:v>41</c:v>
                </c:pt>
                <c:pt idx="4">
                  <c:v>17</c:v>
                </c:pt>
                <c:pt idx="5">
                  <c:v>26</c:v>
                </c:pt>
                <c:pt idx="6">
                  <c:v>55</c:v>
                </c:pt>
                <c:pt idx="7">
                  <c:v>61</c:v>
                </c:pt>
                <c:pt idx="8">
                  <c:v>43</c:v>
                </c:pt>
                <c:pt idx="9">
                  <c:v>26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AC60-4464-8844-7C624C1E3EC4}"/>
            </c:ext>
          </c:extLst>
        </c:ser>
        <c:ser>
          <c:idx val="0"/>
          <c:order val="4"/>
          <c:tx>
            <c:strRef>
              <c:f>'Det Offense Trend Data'!$C$19</c:f>
              <c:strCache>
                <c:ptCount val="1"/>
                <c:pt idx="0">
                  <c:v> Total:  -45%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strRef>
              <c:f>'Det Offense Trend Data'!$D$14:$M$14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Data'!$D$19:$M$19</c:f>
              <c:numCache>
                <c:formatCode>_(* #,##0_);_(* \(#,##0\);_(* "-"??_);_(@_)</c:formatCode>
                <c:ptCount val="10"/>
                <c:pt idx="0">
                  <c:v>1075</c:v>
                </c:pt>
                <c:pt idx="1">
                  <c:v>1357</c:v>
                </c:pt>
                <c:pt idx="2">
                  <c:v>1609</c:v>
                </c:pt>
                <c:pt idx="3">
                  <c:v>2093</c:v>
                </c:pt>
                <c:pt idx="4">
                  <c:v>2292</c:v>
                </c:pt>
                <c:pt idx="5">
                  <c:v>2247</c:v>
                </c:pt>
                <c:pt idx="6">
                  <c:v>2839</c:v>
                </c:pt>
                <c:pt idx="7">
                  <c:v>2773</c:v>
                </c:pt>
                <c:pt idx="8">
                  <c:v>2501</c:v>
                </c:pt>
                <c:pt idx="9">
                  <c:v>1972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AC60-4464-8844-7C624C1E3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692736"/>
        <c:axId val="100695040"/>
      </c:lineChart>
      <c:catAx>
        <c:axId val="10069273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0695040"/>
        <c:crosses val="autoZero"/>
        <c:auto val="1"/>
        <c:lblAlgn val="ctr"/>
        <c:lblOffset val="100"/>
        <c:noMultiLvlLbl val="0"/>
      </c:catAx>
      <c:valAx>
        <c:axId val="100695040"/>
        <c:scaling>
          <c:orientation val="minMax"/>
          <c:max val="15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069273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65532285894818698"/>
          <c:y val="6.9389652544662866E-2"/>
          <c:w val="0.33804906984907906"/>
          <c:h val="0.30260553160967663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91912122095843E-2"/>
          <c:y val="0.16945609144396453"/>
          <c:w val="0.89585253232234863"/>
          <c:h val="0.682667975853978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'Det Offense Trend Data'!$A$20</c:f>
              <c:strCache>
                <c:ptCount val="1"/>
                <c:pt idx="0">
                  <c:v>Crime of Violence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2.4302517729521211E-7"/>
                  <c:y val="-2.3325422678002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3E-44C8-8915-99EDAC75E87C}"/>
                </c:ext>
              </c:extLst>
            </c:dLbl>
            <c:dLbl>
              <c:idx val="1"/>
              <c:layout>
                <c:manualLayout>
                  <c:x val="-1.5430883639545056E-3"/>
                  <c:y val="1.5011169998517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3E-44C8-8915-99EDAC75E87C}"/>
                </c:ext>
              </c:extLst>
            </c:dLbl>
            <c:dLbl>
              <c:idx val="3"/>
              <c:layout>
                <c:manualLayout>
                  <c:x val="5.0925337632079971E-17"/>
                  <c:y val="9.1687019500457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3E-44C8-8915-99EDAC75E87C}"/>
                </c:ext>
              </c:extLst>
            </c:dLbl>
            <c:dLbl>
              <c:idx val="4"/>
              <c:layout>
                <c:manualLayout>
                  <c:x val="1.2151258870418976E-7"/>
                  <c:y val="-9.72301364372620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3E-44C8-8915-99EDAC75E87C}"/>
                </c:ext>
              </c:extLst>
            </c:dLbl>
            <c:dLbl>
              <c:idx val="5"/>
              <c:layout>
                <c:manualLayout>
                  <c:x val="2.7777777777777779E-3"/>
                  <c:y val="-4.5847119475405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3E-44C8-8915-99EDAC75E87C}"/>
                </c:ext>
              </c:extLst>
            </c:dLbl>
            <c:dLbl>
              <c:idx val="6"/>
              <c:layout>
                <c:manualLayout>
                  <c:x val="4.0124671916010497E-3"/>
                  <c:y val="-1.0750640250483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3E-44C8-8915-99EDAC75E87C}"/>
                </c:ext>
              </c:extLst>
            </c:dLbl>
            <c:dLbl>
              <c:idx val="7"/>
              <c:layout>
                <c:manualLayout>
                  <c:x val="-2.7777777777777779E-3"/>
                  <c:y val="-1.3753052925068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3E-44C8-8915-99EDAC75E87C}"/>
                </c:ext>
              </c:extLst>
            </c:dLbl>
            <c:dLbl>
              <c:idx val="8"/>
              <c:layout>
                <c:manualLayout>
                  <c:x val="-1.5429668513658014E-3"/>
                  <c:y val="-2.8614462822608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3E-44C8-8915-99EDAC75E87C}"/>
                </c:ext>
              </c:extLst>
            </c:dLbl>
            <c:dLbl>
              <c:idx val="9"/>
              <c:layout>
                <c:manualLayout>
                  <c:x val="8.3333333333333332E-3"/>
                  <c:y val="-4.1259158775205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3E-44C8-8915-99EDAC75E87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'Det Offense Trend Data'!$D$14:$M$14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Data'!$D$20:$M$20</c:f>
              <c:numCache>
                <c:formatCode>0%</c:formatCode>
                <c:ptCount val="10"/>
                <c:pt idx="0">
                  <c:v>0.31534883720930235</c:v>
                </c:pt>
                <c:pt idx="1">
                  <c:v>0.31761238025055272</c:v>
                </c:pt>
                <c:pt idx="2">
                  <c:v>0.2610316967060286</c:v>
                </c:pt>
                <c:pt idx="3">
                  <c:v>0.25179168657429529</c:v>
                </c:pt>
                <c:pt idx="4">
                  <c:v>0.20462478184991273</c:v>
                </c:pt>
                <c:pt idx="5">
                  <c:v>0.19403649310191368</c:v>
                </c:pt>
                <c:pt idx="6">
                  <c:v>0.16414230362803806</c:v>
                </c:pt>
                <c:pt idx="7">
                  <c:v>0.1849981968986657</c:v>
                </c:pt>
                <c:pt idx="8">
                  <c:v>0.17353058776489405</c:v>
                </c:pt>
                <c:pt idx="9">
                  <c:v>0.17647058823529413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#REF!</c15:sqref>
                        </c15:formulaRef>
                      </c:ext>
                    </c:extLst>
                    <c:strCache>
                      <c:ptCount val="10"/>
                      <c:pt idx="0">
                        <c:v>FY 16</c:v>
                      </c:pt>
                      <c:pt idx="1">
                        <c:v>FY 15</c:v>
                      </c:pt>
                      <c:pt idx="2">
                        <c:v>FY14</c:v>
                      </c:pt>
                      <c:pt idx="3">
                        <c:v>FY13</c:v>
                      </c:pt>
                      <c:pt idx="4">
                        <c:v>FY12</c:v>
                      </c:pt>
                      <c:pt idx="5">
                        <c:v>FY11</c:v>
                      </c:pt>
                      <c:pt idx="6">
                        <c:v>FY10</c:v>
                      </c:pt>
                      <c:pt idx="7">
                        <c:v>FY09</c:v>
                      </c:pt>
                      <c:pt idx="8">
                        <c:v>FY08</c:v>
                      </c:pt>
                      <c:pt idx="9">
                        <c:v>FY07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9-473E-44C8-8915-99EDAC75E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853184"/>
        <c:axId val="69854720"/>
      </c:barChart>
      <c:catAx>
        <c:axId val="6985318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69854720"/>
        <c:crosses val="autoZero"/>
        <c:auto val="1"/>
        <c:lblAlgn val="ctr"/>
        <c:lblOffset val="100"/>
        <c:noMultiLvlLbl val="0"/>
      </c:catAx>
      <c:valAx>
        <c:axId val="698547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9853184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09196072713132E-2"/>
          <c:y val="0.13380887117283105"/>
          <c:w val="0.87301302614950904"/>
          <c:h val="0.74582116557293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'Det Offense Trend Data'!$A$21</c:f>
              <c:strCache>
                <c:ptCount val="1"/>
                <c:pt idx="0">
                  <c:v>Non-Violent Felony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2151258870418976E-7"/>
                  <c:y val="3.2795230539887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1E2-4E77-9804-0B1A211CB1CF}"/>
                </c:ext>
              </c:extLst>
            </c:dLbl>
            <c:dLbl>
              <c:idx val="1"/>
              <c:layout>
                <c:manualLayout>
                  <c:x val="2.4302517740837952E-7"/>
                  <c:y val="7.1131823216407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1E2-4E77-9804-0B1A211CB1CF}"/>
                </c:ext>
              </c:extLst>
            </c:dLbl>
            <c:dLbl>
              <c:idx val="3"/>
              <c:layout>
                <c:manualLayout>
                  <c:x val="5.0925337632079971E-17"/>
                  <c:y val="9.1687019500457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1E2-4E77-9804-0B1A211CB1CF}"/>
                </c:ext>
              </c:extLst>
            </c:dLbl>
            <c:dLbl>
              <c:idx val="4"/>
              <c:layout>
                <c:manualLayout>
                  <c:x val="0"/>
                  <c:y val="-4.5843509750228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1E2-4E77-9804-0B1A211CB1CF}"/>
                </c:ext>
              </c:extLst>
            </c:dLbl>
            <c:dLbl>
              <c:idx val="5"/>
              <c:layout>
                <c:manualLayout>
                  <c:x val="2.7777777777777779E-3"/>
                  <c:y val="1.8337042927573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1E2-4E77-9804-0B1A211CB1CF}"/>
                </c:ext>
              </c:extLst>
            </c:dLbl>
            <c:dLbl>
              <c:idx val="6"/>
              <c:layout>
                <c:manualLayout>
                  <c:x val="2.1606153397491978E-3"/>
                  <c:y val="-1.6559127858535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1E2-4E77-9804-0B1A211CB1CF}"/>
                </c:ext>
              </c:extLst>
            </c:dLbl>
            <c:dLbl>
              <c:idx val="7"/>
              <c:layout>
                <c:manualLayout>
                  <c:x val="2.4692573150578399E-3"/>
                  <c:y val="-1.30513660849635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1E2-4E77-9804-0B1A211CB1CF}"/>
                </c:ext>
              </c:extLst>
            </c:dLbl>
            <c:dLbl>
              <c:idx val="8"/>
              <c:layout>
                <c:manualLayout>
                  <c:x val="1.5434529017206182E-3"/>
                  <c:y val="-1.458452046558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1E2-4E77-9804-0B1A211CB1CF}"/>
                </c:ext>
              </c:extLst>
            </c:dLbl>
            <c:dLbl>
              <c:idx val="9"/>
              <c:layout>
                <c:manualLayout>
                  <c:x val="2.7778992903664821E-3"/>
                  <c:y val="-3.7506051198385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1E2-4E77-9804-0B1A211CB1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'Det Offense Trend Data'!$D$14:$M$14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Data'!$D$21:$M$21</c:f>
              <c:numCache>
                <c:formatCode>0%</c:formatCode>
                <c:ptCount val="10"/>
                <c:pt idx="0">
                  <c:v>0.31720930232558142</c:v>
                </c:pt>
                <c:pt idx="1">
                  <c:v>0.25792188651436992</c:v>
                </c:pt>
                <c:pt idx="2">
                  <c:v>0.29210689869484152</c:v>
                </c:pt>
                <c:pt idx="3">
                  <c:v>0.29288103201146681</c:v>
                </c:pt>
                <c:pt idx="4">
                  <c:v>0.33071553228621292</c:v>
                </c:pt>
                <c:pt idx="5">
                  <c:v>0.36048064085447262</c:v>
                </c:pt>
                <c:pt idx="6">
                  <c:v>0.37618879887284257</c:v>
                </c:pt>
                <c:pt idx="7">
                  <c:v>0.41327082582041108</c:v>
                </c:pt>
                <c:pt idx="8">
                  <c:v>0.45661735305877649</c:v>
                </c:pt>
                <c:pt idx="9">
                  <c:v>0.43711967545638947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1E2-4E77-9804-0B1A211CB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559616"/>
        <c:axId val="70561152"/>
      </c:barChart>
      <c:catAx>
        <c:axId val="70559616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70561152"/>
        <c:crosses val="autoZero"/>
        <c:auto val="1"/>
        <c:lblAlgn val="ctr"/>
        <c:lblOffset val="100"/>
        <c:noMultiLvlLbl val="0"/>
      </c:catAx>
      <c:valAx>
        <c:axId val="705611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0559616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'Det Offense Trend Data'!$A$20</c:f>
              <c:strCache>
                <c:ptCount val="1"/>
                <c:pt idx="0">
                  <c:v>Crime of Violence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'Det Offense Trend Data'!$D$14:$M$14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Data'!$D$20:$M$20</c:f>
              <c:numCache>
                <c:formatCode>0%</c:formatCode>
                <c:ptCount val="10"/>
                <c:pt idx="0">
                  <c:v>0.31534883720930235</c:v>
                </c:pt>
                <c:pt idx="1">
                  <c:v>0.31761238025055272</c:v>
                </c:pt>
                <c:pt idx="2">
                  <c:v>0.2610316967060286</c:v>
                </c:pt>
                <c:pt idx="3">
                  <c:v>0.25179168657429529</c:v>
                </c:pt>
                <c:pt idx="4">
                  <c:v>0.20462478184991273</c:v>
                </c:pt>
                <c:pt idx="5">
                  <c:v>0.19403649310191368</c:v>
                </c:pt>
                <c:pt idx="6">
                  <c:v>0.16414230362803806</c:v>
                </c:pt>
                <c:pt idx="7">
                  <c:v>0.1849981968986657</c:v>
                </c:pt>
                <c:pt idx="8">
                  <c:v>0.17353058776489405</c:v>
                </c:pt>
                <c:pt idx="9">
                  <c:v>0.17647058823529413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52-4DDF-93C0-3797D9B01096}"/>
            </c:ext>
          </c:extLst>
        </c:ser>
        <c:ser>
          <c:idx val="1"/>
          <c:order val="1"/>
          <c:tx>
            <c:strRef>
              <c:f>'Det Offense Trend Data'!$A$21</c:f>
              <c:strCache>
                <c:ptCount val="1"/>
                <c:pt idx="0">
                  <c:v>Non-Violent Felony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'Det Offense Trend Data'!$D$14:$M$14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Data'!$D$21:$M$21</c:f>
              <c:numCache>
                <c:formatCode>0%</c:formatCode>
                <c:ptCount val="10"/>
                <c:pt idx="0">
                  <c:v>0.31720930232558142</c:v>
                </c:pt>
                <c:pt idx="1">
                  <c:v>0.25792188651436992</c:v>
                </c:pt>
                <c:pt idx="2">
                  <c:v>0.29210689869484152</c:v>
                </c:pt>
                <c:pt idx="3">
                  <c:v>0.29288103201146681</c:v>
                </c:pt>
                <c:pt idx="4">
                  <c:v>0.33071553228621292</c:v>
                </c:pt>
                <c:pt idx="5">
                  <c:v>0.36048064085447262</c:v>
                </c:pt>
                <c:pt idx="6">
                  <c:v>0.37618879887284257</c:v>
                </c:pt>
                <c:pt idx="7">
                  <c:v>0.41327082582041108</c:v>
                </c:pt>
                <c:pt idx="8">
                  <c:v>0.45661735305877649</c:v>
                </c:pt>
                <c:pt idx="9">
                  <c:v>0.43711967545638947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52-4DDF-93C0-3797D9B01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181184"/>
        <c:axId val="87182720"/>
      </c:barChart>
      <c:catAx>
        <c:axId val="8718118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7182720"/>
        <c:crosses val="autoZero"/>
        <c:auto val="1"/>
        <c:lblAlgn val="ctr"/>
        <c:lblOffset val="100"/>
        <c:noMultiLvlLbl val="0"/>
      </c:catAx>
      <c:valAx>
        <c:axId val="871827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7181184"/>
        <c:crosses val="max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0.00741</cdr:x>
      <cdr:y>0.02751</cdr:y>
    </cdr:from>
    <cdr:to>
      <cdr:x>0.96111</cdr:x>
      <cdr:y>0.19865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66" y="76200"/>
          <a:ext cx="4360332" cy="474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i="0" baseline="0">
              <a:effectLst/>
              <a:latin typeface="+mn-lt"/>
              <a:ea typeface="+mn-ea"/>
              <a:cs typeface="+mn-cs"/>
            </a:rPr>
            <a:t>Proportion of Pre-D Detention Admissions for Crimes of Violence,  FY07 - FY16</a:t>
          </a:r>
          <a:endParaRPr lang="en-US" sz="1400">
            <a:effectLst/>
          </a:endParaRPr>
        </a:p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0.00306</cdr:y>
    </cdr:from>
    <cdr:to>
      <cdr:x>0.9537</cdr:x>
      <cdr:y>0.1742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8467"/>
          <a:ext cx="4360332" cy="474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i="0" baseline="0">
              <a:effectLst/>
              <a:latin typeface="+mn-lt"/>
              <a:ea typeface="+mn-ea"/>
              <a:cs typeface="+mn-cs"/>
            </a:rPr>
            <a:t>Proportion of Pre-D Detention Admissions for Non-Violent Felonies,  FY07 - FY16</a:t>
          </a:r>
          <a:endParaRPr lang="en-US" sz="1400">
            <a:effectLst/>
          </a:endParaRPr>
        </a:p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4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3F397865-3A25-4A79-823A-5EFD4A34E9E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4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7CCBF600-C7DD-40EA-B2D0-2E040B89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96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4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C8D2F580-CECB-2C48-AEB8-EF4FAF3DAC40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30" tIns="44865" rIns="89730" bIns="448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5"/>
            <a:ext cx="5504204" cy="4183063"/>
          </a:xfrm>
          <a:prstGeom prst="rect">
            <a:avLst/>
          </a:prstGeom>
        </p:spPr>
        <p:txBody>
          <a:bodyPr vert="horz" lIns="89730" tIns="44865" rIns="89730" bIns="448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4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DBA25C02-4A20-0447-B38F-38DFD504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23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01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Source: DJS Data Resource Guide FY2015.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7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r>
              <a:rPr lang="en-US" dirty="0" smtClean="0"/>
              <a:t>Data </a:t>
            </a:r>
            <a:r>
              <a:rPr lang="en-US" dirty="0"/>
              <a:t>Source: DJS ASSIST, complaints referred to DJS </a:t>
            </a:r>
            <a:r>
              <a:rPr lang="en-US" dirty="0" smtClean="0"/>
              <a:t>Intake.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Source: DJS ASSIST, complaints referred to DJS Intake in fiscal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95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ASSIST, complaints referred to DJS Intake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r>
              <a:rPr lang="en-US" dirty="0" smtClean="0"/>
              <a:t>Data </a:t>
            </a:r>
            <a:r>
              <a:rPr lang="en-US" dirty="0"/>
              <a:t>Source: DJS ASSIST, detention admissions for Baltimore City youth.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ASSIST, legal action tables.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91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ASSIST, </a:t>
            </a:r>
            <a:r>
              <a:rPr lang="en-US" dirty="0" smtClean="0"/>
              <a:t>committed program </a:t>
            </a:r>
            <a:r>
              <a:rPr lang="en-US" dirty="0"/>
              <a:t>admissions.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</a:t>
            </a:r>
            <a:r>
              <a:rPr lang="en-US" dirty="0" smtClean="0"/>
              <a:t>, average population of committed facilities.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Source: DJS Data Resource Guide FY2015.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3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894B-8184-4308-80AB-CCD7D38DC611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0020-536D-4D10-ACF2-FE593AB42012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6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E588-4FD6-4D0A-9263-A2A568C90CF2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4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C6FD-8F4C-4C6F-AD6E-D0699AB14C6E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8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E6BB-A64F-410E-8525-37861A11AFED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0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119E-725B-4C4F-99F3-C1F53EAD7B31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3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7942-AA7F-4AE5-8C7B-11F86F8961FD}" type="datetime1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2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C540-9ACE-4456-90F0-28FE84A1A2EF}" type="datetime1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0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5B64-05EA-4E90-B0D9-AA169EE4CDF9}" type="datetime1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E851-D908-4927-8920-E734253BB3F8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5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7408-BFF5-4AE7-8D74-E7774BEA9728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9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82546-94E2-4B71-8F3F-A16BD21B42E9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5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Baltimore City Juvenile Services Long Term Trends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DJS Logo - click to go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8200"/>
            <a:ext cx="2804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51054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DJS Office of Research and Evaluation, January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Baltimore City’s Pre-D Detention Population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8845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4231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702272"/>
              </p:ext>
            </p:extLst>
          </p:nvPr>
        </p:nvGraphicFramePr>
        <p:xfrm>
          <a:off x="457200" y="2209800"/>
          <a:ext cx="8229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Baltimore City Youth In Detention Pending a Committed Placement Has Declined Dramatically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5300" y="990600"/>
            <a:ext cx="84963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Juvenile court pending placement population declined 74.4% in ten years to 17.1 youth in FY 2016.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</p:spTree>
    <p:extLst>
      <p:ext uri="{BB962C8B-B14F-4D97-AF65-F5344CB8AC3E}">
        <p14:creationId xmlns:p14="http://schemas.microsoft.com/office/powerpoint/2010/main" val="129531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Juvenile Probation and Commitment Orders Have Declined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1985" y="1066800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Baltimore City Juvenile probation orders declined 64.2% in ten years. Statewide probation orders declined 49.7% over the same period.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Baltimore City juvenile commitments declined 48.3% in ten </a:t>
            </a:r>
            <a:r>
              <a:rPr lang="en-US" sz="1800" dirty="0"/>
              <a:t>years. </a:t>
            </a:r>
            <a:r>
              <a:rPr lang="en-US" sz="1800" dirty="0" smtClean="0"/>
              <a:t> Statewide commitments declined 48.5% </a:t>
            </a:r>
            <a:r>
              <a:rPr lang="en-US" sz="1800" dirty="0"/>
              <a:t>over the same period.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624987"/>
              </p:ext>
            </p:extLst>
          </p:nvPr>
        </p:nvGraphicFramePr>
        <p:xfrm>
          <a:off x="609600" y="2362200"/>
          <a:ext cx="7772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44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Average Committed Out of Home </a:t>
            </a:r>
            <a:r>
              <a:rPr lang="en-US" sz="2400" dirty="0" smtClean="0"/>
              <a:t>Population Has Declined </a:t>
            </a:r>
            <a:r>
              <a:rPr lang="en-US" sz="2400" dirty="0" smtClean="0"/>
              <a:t>Significantly in Baltimore City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982662"/>
            <a:ext cx="8229600" cy="1379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The overall daily population of Baltimore City youth committed by the juvenile court to out of home placement declined 51.5% over ten years, from 186.0 in FY07 to 104.3 in FY16.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Statewide average committed population declined 43.6% over the same period.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764536"/>
              </p:ext>
            </p:extLst>
          </p:nvPr>
        </p:nvGraphicFramePr>
        <p:xfrm>
          <a:off x="457200" y="2475953"/>
          <a:ext cx="8229600" cy="3696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37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Baltimore </a:t>
            </a:r>
            <a:r>
              <a:rPr lang="en-US" sz="2400" dirty="0" smtClean="0"/>
              <a:t>City’s </a:t>
            </a:r>
            <a:r>
              <a:rPr lang="en-US" sz="2400" dirty="0" smtClean="0"/>
              <a:t>Committed Youth Population Has </a:t>
            </a:r>
            <a:r>
              <a:rPr lang="en-US" sz="2400" dirty="0" smtClean="0"/>
              <a:t>Decreased for All Facility Types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2514" y="838200"/>
            <a:ext cx="8240486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Overall committed out-of-home population has declined 51.5% since FY06, and by over 57.4% since the high of 244 in FY11.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DJS-Operated ADP decreased 41.5%, and Private In-State has declined 45.2% since FY07.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Out of State committed </a:t>
            </a:r>
            <a:r>
              <a:rPr lang="en-US" dirty="0" smtClean="0"/>
              <a:t>average population </a:t>
            </a:r>
            <a:r>
              <a:rPr lang="en-US" dirty="0"/>
              <a:t>declined </a:t>
            </a:r>
            <a:r>
              <a:rPr lang="en-US" dirty="0" smtClean="0"/>
              <a:t>from the high of 58 youth in FY11, to just 15 in FY16.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658163"/>
              </p:ext>
            </p:extLst>
          </p:nvPr>
        </p:nvGraphicFramePr>
        <p:xfrm>
          <a:off x="685800" y="2667000"/>
          <a:ext cx="8000999" cy="368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47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Rate of Juveniles Committed for Low-Level Offenses Has Declined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682797"/>
              </p:ext>
            </p:extLst>
          </p:nvPr>
        </p:nvGraphicFramePr>
        <p:xfrm>
          <a:off x="457200" y="2971800"/>
          <a:ext cx="8229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1371600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proportion of new commitments for misdemeanor and other low-level offenses declined over 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proportion of new commitments for violations of probation has decreased significantly in the last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43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Rate of Juveniles Committed for Crimes of Violence has Increased in Baltimore City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321938"/>
              </p:ext>
            </p:extLst>
          </p:nvPr>
        </p:nvGraphicFramePr>
        <p:xfrm>
          <a:off x="457200" y="2590800"/>
          <a:ext cx="8229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1295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Crimes of Violence made up nearly a third (32%) of new commitments in FY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rate of juveniles committed for Non-Violent Felonies has slightly increased over the past two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3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Rate of Juveniles Committed for Crimes of Violence has Increased in Baltimore City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1480066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Crimes of Violence made up nearly a third (32%) of new commitments in FY 2016.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279686"/>
              </p:ext>
            </p:extLst>
          </p:nvPr>
        </p:nvGraphicFramePr>
        <p:xfrm>
          <a:off x="457200" y="2133601"/>
          <a:ext cx="8229600" cy="434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0684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Rate of Juveniles Committed for Non-Violent Felonies has Increased in Baltimore City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630798"/>
              </p:ext>
            </p:extLst>
          </p:nvPr>
        </p:nvGraphicFramePr>
        <p:xfrm>
          <a:off x="457200" y="15240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1154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r>
              <a:rPr lang="en-US" sz="2400" dirty="0" smtClean="0"/>
              <a:t>Recidivism Rates for Baltimore City DJS Committed Youth </a:t>
            </a:r>
            <a:br>
              <a:rPr lang="en-US" sz="2400" dirty="0" smtClean="0"/>
            </a:br>
            <a:r>
              <a:rPr lang="en-US" sz="2400" dirty="0" smtClean="0"/>
              <a:t>Have Remained Relatively </a:t>
            </a:r>
            <a:r>
              <a:rPr lang="en-US" sz="2400" smtClean="0"/>
              <a:t>Flat in Recent </a:t>
            </a:r>
            <a:r>
              <a:rPr lang="en-US" sz="2400" dirty="0" smtClean="0"/>
              <a:t>Years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066800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26.2% of Baltimore City youth released from committed placement in FY15 had a new offense within a year that resulted in a delinquent adjudication or criminal conviction, a slight decrease of 1.4 points from FY14.</a:t>
            </a:r>
          </a:p>
          <a:p>
            <a:pPr algn="l"/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The Statewide rate was 16.7% in FY15, down 4.1 points from FY14.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023775"/>
              </p:ext>
            </p:extLst>
          </p:nvPr>
        </p:nvGraphicFramePr>
        <p:xfrm>
          <a:off x="457200" y="2590800"/>
          <a:ext cx="8077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ooter Placeholder 2"/>
          <p:cNvSpPr txBox="1">
            <a:spLocks/>
          </p:cNvSpPr>
          <p:nvPr/>
        </p:nvSpPr>
        <p:spPr>
          <a:xfrm>
            <a:off x="76200" y="6248400"/>
            <a:ext cx="31242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ASSIST, and CJIS for adult convictions</a:t>
            </a:r>
          </a:p>
        </p:txBody>
      </p:sp>
    </p:spTree>
    <p:extLst>
      <p:ext uri="{BB962C8B-B14F-4D97-AF65-F5344CB8AC3E}">
        <p14:creationId xmlns:p14="http://schemas.microsoft.com/office/powerpoint/2010/main" val="25274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Baltimore City Juvenile Complaints Have Declined Significantly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7672" y="1012208"/>
            <a:ext cx="8305800" cy="1219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Baltimore </a:t>
            </a:r>
            <a:r>
              <a:rPr lang="en-US" sz="1800" dirty="0"/>
              <a:t>City </a:t>
            </a:r>
            <a:r>
              <a:rPr lang="en-US" sz="1800" dirty="0" smtClean="0"/>
              <a:t>complaints referred to DJS Intake declined 73.2% in ten years.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8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Statewide complaints declined 56.1% </a:t>
            </a:r>
            <a:r>
              <a:rPr lang="en-US" sz="1800" dirty="0"/>
              <a:t>over the same </a:t>
            </a:r>
            <a:r>
              <a:rPr lang="en-US" sz="1800" dirty="0" smtClean="0"/>
              <a:t>period.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104678"/>
              </p:ext>
            </p:extLst>
          </p:nvPr>
        </p:nvGraphicFramePr>
        <p:xfrm>
          <a:off x="703897" y="2232201"/>
          <a:ext cx="7906703" cy="378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87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r>
              <a:rPr lang="en-US" sz="2400" dirty="0" smtClean="0"/>
              <a:t>Recidivism Rates for Baltimore City DJS Probation Youth </a:t>
            </a:r>
            <a:br>
              <a:rPr lang="en-US" sz="2400" dirty="0" smtClean="0"/>
            </a:br>
            <a:r>
              <a:rPr lang="en-US" sz="2400" dirty="0" smtClean="0"/>
              <a:t>Have Declined Significantly in The Past Year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81100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19.5% of Baltimore City youth placed on probation for the first time in FY15 had a new offense within a year that resulted in a delinquent adjudication or criminal conviction, a decrease of 7.7 points from FY14.</a:t>
            </a:r>
            <a:endParaRPr lang="en-US" sz="1800" dirty="0"/>
          </a:p>
          <a:p>
            <a:pPr algn="l"/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The Statewide rate was 17.6% in FY15, down 1.4 points from FY14.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1" name="Footer Placeholder 2"/>
          <p:cNvSpPr txBox="1">
            <a:spLocks/>
          </p:cNvSpPr>
          <p:nvPr/>
        </p:nvSpPr>
        <p:spPr>
          <a:xfrm>
            <a:off x="76200" y="6248400"/>
            <a:ext cx="31242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ASSIST, and CJIS for adult convictions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801713"/>
              </p:ext>
            </p:extLst>
          </p:nvPr>
        </p:nvGraphicFramePr>
        <p:xfrm>
          <a:off x="381000" y="2743200"/>
          <a:ext cx="8305800" cy="34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59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90575"/>
          </a:xfrm>
        </p:spPr>
        <p:txBody>
          <a:bodyPr>
            <a:noAutofit/>
          </a:bodyPr>
          <a:lstStyle/>
          <a:p>
            <a:r>
              <a:rPr lang="en-US" sz="2400" dirty="0" smtClean="0"/>
              <a:t>Juvenile Complaints in Baltimore City Have Declined </a:t>
            </a:r>
            <a:br>
              <a:rPr lang="en-US" sz="2400" dirty="0" smtClean="0"/>
            </a:br>
            <a:r>
              <a:rPr lang="en-US" sz="2400" dirty="0" smtClean="0"/>
              <a:t>for All Race/Ethnicities Since FY07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8086" y="942975"/>
            <a:ext cx="8305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2575" indent="-282575" algn="l">
              <a:spcAft>
                <a:spcPts val="300"/>
              </a:spcAft>
              <a:buFont typeface="Arial" pitchFamily="34" charset="0"/>
              <a:buChar char="•"/>
            </a:pPr>
            <a:r>
              <a:rPr lang="en-US" sz="1800" dirty="0" smtClean="0"/>
              <a:t>Complaints for Baltimore City African American youth declined 73.4%, and declined 72.7% for white youth.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African American youth comprise 94% of complaints which is similar to FY07.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African American youth comprise 72% of the general population.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76200" y="6248400"/>
            <a:ext cx="26670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smtClean="0">
                <a:solidFill>
                  <a:schemeClr val="tx1"/>
                </a:solidFill>
              </a:rPr>
              <a:t>Data Source: DJS ASSIST 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688503"/>
              </p:ext>
            </p:extLst>
          </p:nvPr>
        </p:nvGraphicFramePr>
        <p:xfrm>
          <a:off x="468086" y="2286000"/>
          <a:ext cx="8218714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60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781"/>
            <a:ext cx="9144000" cy="520019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Proportion of Baltimore City Complaints Referred to Court Increased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458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73.8% of Baltimore City complaints </a:t>
            </a:r>
            <a:r>
              <a:rPr lang="en-US" sz="1800" dirty="0"/>
              <a:t>w</a:t>
            </a:r>
            <a:r>
              <a:rPr lang="en-US" sz="1800" dirty="0" smtClean="0"/>
              <a:t>ere referred to court by DJS Intake in FY15, 4.7% more than in FY07.  Statewide 48.4%  were referred to court.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7.8% </a:t>
            </a:r>
            <a:r>
              <a:rPr lang="en-US" sz="1800" dirty="0"/>
              <a:t>of Baltimore City </a:t>
            </a:r>
            <a:r>
              <a:rPr lang="en-US" sz="1800" dirty="0" smtClean="0"/>
              <a:t>complaints were diverted to an informal DJS pre-court case.  </a:t>
            </a:r>
            <a:r>
              <a:rPr lang="en-US" sz="1800" dirty="0"/>
              <a:t>Statewide </a:t>
            </a:r>
            <a:r>
              <a:rPr lang="en-US" sz="1800" dirty="0" smtClean="0"/>
              <a:t>15.7% </a:t>
            </a:r>
            <a:r>
              <a:rPr lang="en-US" sz="1800" dirty="0"/>
              <a:t>were </a:t>
            </a:r>
            <a:r>
              <a:rPr lang="en-US" sz="1800" dirty="0" smtClean="0"/>
              <a:t>diverted.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24204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954988"/>
              </p:ext>
            </p:extLst>
          </p:nvPr>
        </p:nvGraphicFramePr>
        <p:xfrm>
          <a:off x="609600" y="2057400"/>
          <a:ext cx="8077200" cy="418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2"/>
          </a:xfrm>
        </p:spPr>
        <p:txBody>
          <a:bodyPr>
            <a:noAutofit/>
          </a:bodyPr>
          <a:lstStyle/>
          <a:p>
            <a:r>
              <a:rPr lang="en-US" sz="2400" dirty="0" smtClean="0"/>
              <a:t>Baltimore City Detention Population Has Declined Significantly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5300" y="788844"/>
            <a:ext cx="8382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Baltimore City daily population </a:t>
            </a:r>
            <a:r>
              <a:rPr lang="en-US" sz="1800" dirty="0"/>
              <a:t>in </a:t>
            </a:r>
            <a:r>
              <a:rPr lang="en-US" sz="1800" dirty="0" smtClean="0"/>
              <a:t>DJS detention </a:t>
            </a:r>
            <a:r>
              <a:rPr lang="en-US" sz="1800" dirty="0"/>
              <a:t>declined </a:t>
            </a:r>
            <a:r>
              <a:rPr lang="en-US" sz="1800" dirty="0" smtClean="0"/>
              <a:t>40.7% in ten years, to 97.8 in FY16. The statewide detention population </a:t>
            </a:r>
            <a:r>
              <a:rPr lang="en-US" sz="1800" dirty="0"/>
              <a:t>declined </a:t>
            </a:r>
            <a:r>
              <a:rPr lang="en-US" sz="1800" dirty="0" smtClean="0"/>
              <a:t>39.1% </a:t>
            </a:r>
            <a:r>
              <a:rPr lang="en-US" sz="1800" dirty="0"/>
              <a:t>over the same </a:t>
            </a:r>
            <a:r>
              <a:rPr lang="en-US" sz="1800" dirty="0" smtClean="0"/>
              <a:t>period.</a:t>
            </a:r>
            <a:endParaRPr lang="en-US" sz="1800" dirty="0"/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endParaRPr lang="en-US" sz="1800" dirty="0" smtClean="0"/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Cases detained for the Adult Court now make up 44.9% of the DJS detained population in </a:t>
            </a:r>
            <a:r>
              <a:rPr lang="en-US" sz="1800" dirty="0"/>
              <a:t>B</a:t>
            </a:r>
            <a:r>
              <a:rPr lang="en-US" sz="1800" dirty="0" smtClean="0"/>
              <a:t>altimore City.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562900"/>
              </p:ext>
            </p:extLst>
          </p:nvPr>
        </p:nvGraphicFramePr>
        <p:xfrm>
          <a:off x="381000" y="2587482"/>
          <a:ext cx="8382000" cy="3562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18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Baltimore City Youth Population In Detention Pre-Disposition </a:t>
            </a:r>
            <a:br>
              <a:rPr lang="en-US" sz="2400" dirty="0" smtClean="0"/>
            </a:br>
            <a:r>
              <a:rPr lang="en-US" sz="2400" dirty="0" smtClean="0"/>
              <a:t>Has Declined Significantly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5300" y="990600"/>
            <a:ext cx="84963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The Baltimore City juvenile pre-dispositional detained population declined 62.4% in ten years to 36.8 youth in FY 2016.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844957"/>
              </p:ext>
            </p:extLst>
          </p:nvPr>
        </p:nvGraphicFramePr>
        <p:xfrm>
          <a:off x="457200" y="1981200"/>
          <a:ext cx="8305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</p:spTree>
    <p:extLst>
      <p:ext uri="{BB962C8B-B14F-4D97-AF65-F5344CB8AC3E}">
        <p14:creationId xmlns:p14="http://schemas.microsoft.com/office/powerpoint/2010/main" val="172084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Baltimore City’s Pre-Disposition Detention Placements Have Decreased for Most Complaint Types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254775"/>
              </p:ext>
            </p:extLst>
          </p:nvPr>
        </p:nvGraphicFramePr>
        <p:xfrm>
          <a:off x="457200" y="2438400"/>
          <a:ext cx="8229600" cy="368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1295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Youth detained pending disposition for misdemeanors has decreased 48% over 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Youth detained pending disposition for crimes of violence has decreased 3% over ten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64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Crimes of Violence Make Up an Increasing Proportion of Detention Placement Offenses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979475"/>
              </p:ext>
            </p:extLst>
          </p:nvPr>
        </p:nvGraphicFramePr>
        <p:xfrm>
          <a:off x="457200" y="2286000"/>
          <a:ext cx="82296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12192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proportion of youth detained pre-disposition for Crimes of Violence complaints has increased 14 percentage points over 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detained population is increasingly comprised of youth with violent crimes complaints.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5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Detention Placements for Non-Violent Felonies are Declining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417040"/>
              </p:ext>
            </p:extLst>
          </p:nvPr>
        </p:nvGraphicFramePr>
        <p:xfrm>
          <a:off x="457200" y="2495729"/>
          <a:ext cx="8229600" cy="4011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1295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proportion of youth detained pre-disposition for Non-Violent Felony complaints has decreased 12 percentage points over 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detained population is increasingly comprised of youth with violent crimes complaints.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6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23139C3E3C7748BB032B7594D3E325" ma:contentTypeVersion="52" ma:contentTypeDescription="Create a new document." ma:contentTypeScope="" ma:versionID="d8216fa709670e97cbbe151d9eeec97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E0431C-7B75-4B38-AE8F-3B35EB4AC3BB}"/>
</file>

<file path=customXml/itemProps2.xml><?xml version="1.0" encoding="utf-8"?>
<ds:datastoreItem xmlns:ds="http://schemas.openxmlformats.org/officeDocument/2006/customXml" ds:itemID="{C92B9176-0938-4FE2-A70B-117DD7E5EC13}"/>
</file>

<file path=customXml/itemProps3.xml><?xml version="1.0" encoding="utf-8"?>
<ds:datastoreItem xmlns:ds="http://schemas.openxmlformats.org/officeDocument/2006/customXml" ds:itemID="{C72619BC-A327-47F8-AF13-50B06CAE17A9}"/>
</file>

<file path=docProps/app.xml><?xml version="1.0" encoding="utf-8"?>
<Properties xmlns="http://schemas.openxmlformats.org/officeDocument/2006/extended-properties" xmlns:vt="http://schemas.openxmlformats.org/officeDocument/2006/docPropsVTypes">
  <TotalTime>11704</TotalTime>
  <Words>1115</Words>
  <Application>Microsoft Office PowerPoint</Application>
  <PresentationFormat>On-screen Show (4:3)</PresentationFormat>
  <Paragraphs>164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Baltimore City Juvenile Services Long Term Trends  </vt:lpstr>
      <vt:lpstr>Baltimore City Juvenile Complaints Have Declined Significantly</vt:lpstr>
      <vt:lpstr>Juvenile Complaints in Baltimore City Have Declined  for All Race/Ethnicities Since FY07</vt:lpstr>
      <vt:lpstr>The Proportion of Baltimore City Complaints Referred to Court Increased</vt:lpstr>
      <vt:lpstr>Baltimore City Detention Population Has Declined Significantly</vt:lpstr>
      <vt:lpstr>Baltimore City Youth Population In Detention Pre-Disposition  Has Declined Significantly</vt:lpstr>
      <vt:lpstr>Baltimore City’s Pre-Disposition Detention Placements Have Decreased for Most Complaint Types</vt:lpstr>
      <vt:lpstr>Crimes of Violence Make Up an Increasing Proportion of Detention Placement Offenses</vt:lpstr>
      <vt:lpstr>Detention Placements for Non-Violent Felonies are Declining</vt:lpstr>
      <vt:lpstr>Baltimore City’s Pre-D Detention Population</vt:lpstr>
      <vt:lpstr>Baltimore City Youth In Detention Pending a Committed Placement Has Declined Dramatically</vt:lpstr>
      <vt:lpstr>Juvenile Probation and Commitment Orders Have Declined</vt:lpstr>
      <vt:lpstr>Average Committed Out of Home Population Has Declined Significantly in Baltimore City</vt:lpstr>
      <vt:lpstr>Baltimore City’s Committed Youth Population Has Decreased for All Facility Types</vt:lpstr>
      <vt:lpstr>The Rate of Juveniles Committed for Low-Level Offenses Has Declined</vt:lpstr>
      <vt:lpstr>The Rate of Juveniles Committed for Crimes of Violence has Increased in Baltimore City</vt:lpstr>
      <vt:lpstr>The Rate of Juveniles Committed for Crimes of Violence has Increased in Baltimore City</vt:lpstr>
      <vt:lpstr>The Rate of Juveniles Committed for Non-Violent Felonies has Increased in Baltimore City</vt:lpstr>
      <vt:lpstr>Recidivism Rates for Baltimore City DJS Committed Youth  Have Remained Relatively Flat in Recent Years</vt:lpstr>
      <vt:lpstr>Recidivism Rates for Baltimore City DJS Probation Youth  Have Declined Significantly in The Past Year</vt:lpstr>
    </vt:vector>
  </TitlesOfParts>
  <Company>DJS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Doors to Detention”  A Study of Detention Baltimore City Utilization</dc:title>
  <dc:creator>John Irvine</dc:creator>
  <cp:lastModifiedBy>Matthew R. Ancona</cp:lastModifiedBy>
  <cp:revision>236</cp:revision>
  <cp:lastPrinted>2014-10-27T19:47:33Z</cp:lastPrinted>
  <dcterms:created xsi:type="dcterms:W3CDTF">2012-01-23T15:45:24Z</dcterms:created>
  <dcterms:modified xsi:type="dcterms:W3CDTF">2017-01-13T17:02:27Z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0x0101008123139C3E3C7748BB032B7594D3E325</vt:lpwstr>
  </property>
  <property fmtid="{D5CDD505-2E9C-101B-9397-08002B2CF9AE}" pid="4" name="Right_Content">
    <vt:lpwstr/>
  </property>
  <property fmtid="{D5CDD505-2E9C-101B-9397-08002B2CF9AE}" pid="5" name="Lt_bottom_Content">
    <vt:lpwstr/>
  </property>
  <property fmtid="{D5CDD505-2E9C-101B-9397-08002B2CF9AE}" pid="6" name="PublishingRollupImage">
    <vt:lpwstr/>
  </property>
  <property fmtid="{D5CDD505-2E9C-101B-9397-08002B2CF9AE}" pid="8" name="Rt_Inner_Content">
    <vt:lpwstr/>
  </property>
  <property fmtid="{D5CDD505-2E9C-101B-9397-08002B2CF9AE}" pid="9" name="ArticleByLine">
    <vt:lpwstr/>
  </property>
  <property fmtid="{D5CDD505-2E9C-101B-9397-08002B2CF9AE}" pid="10" name="PublishingContactEmail">
    <vt:lpwstr/>
  </property>
  <property fmtid="{D5CDD505-2E9C-101B-9397-08002B2CF9AE}" pid="11" name="PageKeywords">
    <vt:lpwstr/>
  </property>
  <property fmtid="{D5CDD505-2E9C-101B-9397-08002B2CF9AE}" pid="12" name="PublishingPageImage">
    <vt:lpwstr/>
  </property>
  <property fmtid="{D5CDD505-2E9C-101B-9397-08002B2CF9AE}" pid="13" name="SummaryLinks">
    <vt:lpwstr/>
  </property>
  <property fmtid="{D5CDD505-2E9C-101B-9397-08002B2CF9AE}" pid="14" name="PageDescription">
    <vt:lpwstr/>
  </property>
  <property fmtid="{D5CDD505-2E9C-101B-9397-08002B2CF9AE}" pid="15" name="Main_Content">
    <vt:lpwstr/>
  </property>
  <property fmtid="{D5CDD505-2E9C-101B-9397-08002B2CF9AE}" pid="16" name="PageHeadline">
    <vt:lpwstr/>
  </property>
  <property fmtid="{D5CDD505-2E9C-101B-9397-08002B2CF9AE}" pid="17" name="Audience">
    <vt:lpwstr/>
  </property>
  <property fmtid="{D5CDD505-2E9C-101B-9397-08002B2CF9AE}" pid="18" name="Rt_Center_Content">
    <vt:lpwstr/>
  </property>
  <property fmtid="{D5CDD505-2E9C-101B-9397-08002B2CF9AE}" pid="19" name="PublishingImageCaption">
    <vt:lpwstr/>
  </property>
  <property fmtid="{D5CDD505-2E9C-101B-9397-08002B2CF9AE}" pid="20" name="PublishingContactPicture">
    <vt:lpwstr/>
  </property>
  <property fmtid="{D5CDD505-2E9C-101B-9397-08002B2CF9AE}" pid="21" name="Center_Content">
    <vt:lpwstr/>
  </property>
  <property fmtid="{D5CDD505-2E9C-101B-9397-08002B2CF9AE}" pid="22" name="Rt_bottom_Content">
    <vt:lpwstr/>
  </property>
  <property fmtid="{D5CDD505-2E9C-101B-9397-08002B2CF9AE}" pid="23" name="PublishingContactName">
    <vt:lpwstr/>
  </property>
  <property fmtid="{D5CDD505-2E9C-101B-9397-08002B2CF9AE}" pid="24" name="Lt_Inner_Content">
    <vt:lpwstr/>
  </property>
  <property fmtid="{D5CDD505-2E9C-101B-9397-08002B2CF9AE}" pid="25" name="PublishingPageLayout">
    <vt:lpwstr/>
  </property>
  <property fmtid="{D5CDD505-2E9C-101B-9397-08002B2CF9AE}" pid="26" name="Comments">
    <vt:lpwstr/>
  </property>
  <property fmtid="{D5CDD505-2E9C-101B-9397-08002B2CF9AE}" pid="27" name="PublishingPageContent">
    <vt:lpwstr/>
  </property>
  <property fmtid="{D5CDD505-2E9C-101B-9397-08002B2CF9AE}" pid="28" name="Left_Content">
    <vt:lpwstr/>
  </property>
  <property fmtid="{D5CDD505-2E9C-101B-9397-08002B2CF9AE}" pid="29" name="Top_Left_Content">
    <vt:lpwstr/>
  </property>
</Properties>
</file>