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5.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9" r:id="rId1"/>
  </p:sldMasterIdLst>
  <p:notesMasterIdLst>
    <p:notesMasterId r:id="rId13"/>
  </p:notesMasterIdLst>
  <p:sldIdLst>
    <p:sldId id="256" r:id="rId2"/>
    <p:sldId id="269" r:id="rId3"/>
    <p:sldId id="260" r:id="rId4"/>
    <p:sldId id="261" r:id="rId5"/>
    <p:sldId id="257" r:id="rId6"/>
    <p:sldId id="262" r:id="rId7"/>
    <p:sldId id="258" r:id="rId8"/>
    <p:sldId id="271" r:id="rId9"/>
    <p:sldId id="259" r:id="rId10"/>
    <p:sldId id="267" r:id="rId11"/>
    <p:sldId id="266" r:id="rId12"/>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590" autoAdjust="0"/>
  </p:normalViewPr>
  <p:slideViewPr>
    <p:cSldViewPr>
      <p:cViewPr>
        <p:scale>
          <a:sx n="70" d="100"/>
          <a:sy n="70" d="100"/>
        </p:scale>
        <p:origin x="-1554" y="-156"/>
      </p:cViewPr>
      <p:guideLst>
        <p:guide orient="horz" pos="2160"/>
        <p:guide pos="2880"/>
      </p:guideLst>
    </p:cSldViewPr>
  </p:slideViewPr>
  <p:outlineViewPr>
    <p:cViewPr>
      <p:scale>
        <a:sx n="33" d="100"/>
        <a:sy n="33" d="100"/>
      </p:scale>
      <p:origin x="48" y="355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a:latin typeface="+mn-lt"/>
              </a:defRPr>
            </a:lvl1pPr>
          </a:lstStyle>
          <a:p>
            <a:pPr>
              <a:defRPr/>
            </a:pPr>
            <a:fld id="{925A98EB-6010-4D67-B7E8-77E8B3394F3C}" type="datetimeFigureOut">
              <a:rPr lang="en-US"/>
              <a:pPr>
                <a:defRPr/>
              </a:pPr>
              <a:t>6/28/2016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676" y="4416427"/>
            <a:ext cx="5607050" cy="4183063"/>
          </a:xfrm>
          <a:prstGeom prst="rect">
            <a:avLst/>
          </a:prstGeom>
        </p:spPr>
        <p:txBody>
          <a:bodyPr vert="horz" lIns="93177" tIns="46589" rIns="93177" bIns="46589"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1"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a:latin typeface="+mn-lt"/>
              </a:defRPr>
            </a:lvl1pPr>
          </a:lstStyle>
          <a:p>
            <a:pPr>
              <a:defRPr/>
            </a:pPr>
            <a:fld id="{480ADCBC-1190-4610-93A6-10129B7E36E0}" type="slidenum">
              <a:rPr lang="en-US"/>
              <a:pPr>
                <a:defRPr/>
              </a:pPr>
              <a:t>‹#›</a:t>
            </a:fld>
            <a:endParaRPr lang="en-US" dirty="0"/>
          </a:p>
        </p:txBody>
      </p:sp>
    </p:spTree>
    <p:extLst>
      <p:ext uri="{BB962C8B-B14F-4D97-AF65-F5344CB8AC3E}">
        <p14:creationId xmlns:p14="http://schemas.microsoft.com/office/powerpoint/2010/main" val="23161515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53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B1F0FFB-87B4-4505-BC9B-495D03D0EAA7}" type="slidenum">
              <a:rPr lang="en-US"/>
              <a:pPr fontAlgn="base">
                <a:spcBef>
                  <a:spcPct val="0"/>
                </a:spcBef>
                <a:spcAft>
                  <a:spcPct val="0"/>
                </a:spcAft>
                <a:defRPr/>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pPr>
              <a:defRPr/>
            </a:pPr>
            <a:fld id="{092D838D-3B48-4888-8458-71371D811430}" type="datetime1">
              <a:rPr lang="en-US" smtClean="0"/>
              <a:pPr>
                <a:defRPr/>
              </a:pPr>
              <a:t>6/28/2016</a:t>
            </a:fld>
            <a:endParaRPr lang="en-US" dirty="0"/>
          </a:p>
        </p:txBody>
      </p:sp>
      <p:sp>
        <p:nvSpPr>
          <p:cNvPr id="19" name="Footer Placeholder 18"/>
          <p:cNvSpPr>
            <a:spLocks noGrp="1"/>
          </p:cNvSpPr>
          <p:nvPr>
            <p:ph type="ftr" sz="quarter" idx="11"/>
          </p:nvPr>
        </p:nvSpPr>
        <p:spPr/>
        <p:txBody>
          <a:bodyPr/>
          <a:lstStyle/>
          <a:p>
            <a:pPr>
              <a:defRPr/>
            </a:pPr>
            <a:endParaRPr lang="en-US"/>
          </a:p>
        </p:txBody>
      </p:sp>
      <p:sp>
        <p:nvSpPr>
          <p:cNvPr id="27" name="Slide Number Placeholder 26"/>
          <p:cNvSpPr>
            <a:spLocks noGrp="1"/>
          </p:cNvSpPr>
          <p:nvPr>
            <p:ph type="sldNum" sz="quarter" idx="12"/>
          </p:nvPr>
        </p:nvSpPr>
        <p:spPr/>
        <p:txBody>
          <a:bodyPr/>
          <a:lstStyle/>
          <a:p>
            <a:pPr>
              <a:defRPr/>
            </a:pPr>
            <a:fld id="{119B0631-8D4D-494C-B454-EF198DC8F828}"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46C4CA2A-9E6C-4FA6-945D-2D32C13CB360}" type="datetime1">
              <a:rPr lang="en-US" smtClean="0"/>
              <a:pPr>
                <a:defRPr/>
              </a:pPr>
              <a:t>6/28/2016</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61BF34B-3D70-4D5C-A9AD-C830421043C8}"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6950F4DA-08D4-4F15-965C-BD018C169B6A}" type="datetime1">
              <a:rPr lang="en-US" smtClean="0"/>
              <a:pPr>
                <a:defRPr/>
              </a:pPr>
              <a:t>6/28/2016</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B00EA2EC-DCA0-4C03-8FD7-8671F874E832}"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DF08D774-8D6B-4DB1-8ECC-7B14F2B8CB4F}" type="datetime1">
              <a:rPr lang="en-US" smtClean="0"/>
              <a:pPr>
                <a:defRPr/>
              </a:pPr>
              <a:t>6/28/2016</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1AB41C7-FA58-45EC-B4A7-61AFA68E0489}" type="slidenum">
              <a:rPr lang="en-US" smtClean="0"/>
              <a:pPr>
                <a:defRPr/>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fld id="{2A4A48D5-C1AA-4F92-984C-159B70A7E49F}" type="datetime1">
              <a:rPr lang="en-US" smtClean="0"/>
              <a:pPr>
                <a:defRPr/>
              </a:pPr>
              <a:t>6/28/2016</a:t>
            </a:fld>
            <a:endParaRPr lang="en-US" dirty="0"/>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B80BEFC-7C38-4428-BC09-3EB0370987AA}"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6D824305-0B16-43B2-9251-735BEC208945}" type="datetime1">
              <a:rPr lang="en-US" smtClean="0"/>
              <a:pPr>
                <a:defRPr/>
              </a:pPr>
              <a:t>6/28/2016</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01633995-A40D-4D4F-B19D-3A2860BB9BFF}"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fld id="{88ACA116-AD59-4534-AAC7-F7F7E8389AEC}" type="datetime1">
              <a:rPr lang="en-US" smtClean="0"/>
              <a:pPr>
                <a:defRPr/>
              </a:pPr>
              <a:t>6/28/2016</a:t>
            </a:fld>
            <a:endParaRPr lang="en-US" dirty="0"/>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F5BB224B-C64E-4C62-9E9C-FEFD340E164A}"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fld id="{967086A4-315E-4BC7-8BFC-8D8E0F6CEE90}" type="datetime1">
              <a:rPr lang="en-US" smtClean="0"/>
              <a:pPr>
                <a:defRPr/>
              </a:pPr>
              <a:t>6/28/2016</a:t>
            </a:fld>
            <a:endParaRPr lang="en-US" dirty="0"/>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CBB2ED66-02A7-484B-B43B-F1856F815288}"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8EE7800-DEAA-4BA8-8BB1-DEF4A5A3FB91}" type="datetime1">
              <a:rPr lang="en-US" smtClean="0"/>
              <a:pPr>
                <a:defRPr/>
              </a:pPr>
              <a:t>6/28/2016</a:t>
            </a:fld>
            <a:endParaRPr lang="en-US" dirty="0"/>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252A08DA-E151-4040-8A5C-AD2DCAE734C7}"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fld id="{4C7258A8-F3E0-40AE-9A6B-0A7461EEDC0F}" type="datetime1">
              <a:rPr lang="en-US" smtClean="0"/>
              <a:pPr>
                <a:defRPr/>
              </a:pPr>
              <a:t>6/28/2016</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F0B6E545-CD3D-4237-92A5-A1F0B94EB4EC}"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fld id="{8F527EBE-327B-471B-91F5-A8A07C333198}" type="datetime1">
              <a:rPr lang="en-US" smtClean="0"/>
              <a:pPr>
                <a:defRPr/>
              </a:pPr>
              <a:t>6/28/2016</a:t>
            </a:fld>
            <a:endParaRPr lang="en-US" dirty="0"/>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a:xfrm>
            <a:off x="8077200" y="6356350"/>
            <a:ext cx="609600" cy="365125"/>
          </a:xfrm>
        </p:spPr>
        <p:txBody>
          <a:bodyPr/>
          <a:lstStyle/>
          <a:p>
            <a:pPr>
              <a:defRPr/>
            </a:pPr>
            <a:fld id="{DA521333-EC16-4B90-AC38-3DA98DF80A7F}" type="slidenum">
              <a:rPr lang="en-US" smtClean="0"/>
              <a:pPr>
                <a:defRPr/>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fld id="{EC2D552A-A7E4-424C-A67F-D545643C573D}" type="datetime1">
              <a:rPr lang="en-US" smtClean="0"/>
              <a:pPr>
                <a:defRPr/>
              </a:pPr>
              <a:t>6/28/2016</a:t>
            </a:fld>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A051A2CF-16CC-403F-AED8-475B320C7D80}" type="slidenum">
              <a:rPr lang="en-US" smtClean="0"/>
              <a:pPr>
                <a:defRPr/>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50" r:id="rId1"/>
    <p:sldLayoutId id="2147484051" r:id="rId2"/>
    <p:sldLayoutId id="2147484052" r:id="rId3"/>
    <p:sldLayoutId id="2147484053" r:id="rId4"/>
    <p:sldLayoutId id="2147484054" r:id="rId5"/>
    <p:sldLayoutId id="2147484055" r:id="rId6"/>
    <p:sldLayoutId id="2147484056" r:id="rId7"/>
    <p:sldLayoutId id="2147484057" r:id="rId8"/>
    <p:sldLayoutId id="2147484058" r:id="rId9"/>
    <p:sldLayoutId id="2147484059" r:id="rId10"/>
    <p:sldLayoutId id="2147484060" r:id="rId11"/>
  </p:sldLayoutIdLst>
  <p:hf sldNum="0"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idx="1"/>
          </p:nvPr>
        </p:nvSpPr>
        <p:spPr>
          <a:xfrm>
            <a:off x="1295400" y="5334000"/>
            <a:ext cx="7439025" cy="1219200"/>
          </a:xfrm>
        </p:spPr>
        <p:txBody>
          <a:bodyPr>
            <a:normAutofit/>
          </a:bodyPr>
          <a:lstStyle/>
          <a:p>
            <a:pPr marL="274320" indent="-256032" algn="r" eaLnBrk="1" fontAlgn="auto" hangingPunct="1">
              <a:spcAft>
                <a:spcPts val="0"/>
              </a:spcAft>
              <a:defRPr/>
            </a:pPr>
            <a:endParaRPr lang="en-US" dirty="0" smtClean="0"/>
          </a:p>
          <a:p>
            <a:pPr marL="274320" indent="-256032" algn="r" eaLnBrk="1" fontAlgn="auto" hangingPunct="1">
              <a:spcAft>
                <a:spcPts val="0"/>
              </a:spcAft>
              <a:defRPr/>
            </a:pPr>
            <a:endParaRPr lang="en-US" sz="1200" dirty="0" smtClean="0">
              <a:solidFill>
                <a:schemeClr val="accent3">
                  <a:lumMod val="50000"/>
                </a:schemeClr>
              </a:solidFill>
            </a:endParaRPr>
          </a:p>
          <a:p>
            <a:pPr marL="68580" indent="0" algn="r" eaLnBrk="1" fontAlgn="auto" hangingPunct="1">
              <a:spcAft>
                <a:spcPts val="0"/>
              </a:spcAft>
              <a:buFont typeface="Wingdings" pitchFamily="2" charset="2"/>
              <a:buNone/>
              <a:defRPr/>
            </a:pPr>
            <a:endParaRPr lang="en-US" sz="1200" dirty="0" smtClean="0"/>
          </a:p>
          <a:p>
            <a:pPr marL="68580" indent="0" algn="r" eaLnBrk="1" fontAlgn="auto" hangingPunct="1">
              <a:spcAft>
                <a:spcPts val="0"/>
              </a:spcAft>
              <a:buFont typeface="Wingdings" pitchFamily="2" charset="2"/>
              <a:buNone/>
              <a:defRPr/>
            </a:pPr>
            <a:endParaRPr lang="en-US" sz="1200" dirty="0"/>
          </a:p>
          <a:p>
            <a:pPr marL="68580" indent="0" algn="r" eaLnBrk="1" fontAlgn="auto" hangingPunct="1">
              <a:spcAft>
                <a:spcPts val="0"/>
              </a:spcAft>
              <a:buFont typeface="Wingdings" pitchFamily="2" charset="2"/>
              <a:buNone/>
              <a:defRPr/>
            </a:pPr>
            <a:endParaRPr lang="en-US" sz="1200" dirty="0" smtClean="0"/>
          </a:p>
          <a:p>
            <a:pPr marL="68580" indent="0" algn="r" eaLnBrk="1" fontAlgn="auto" hangingPunct="1">
              <a:spcAft>
                <a:spcPts val="0"/>
              </a:spcAft>
              <a:buFont typeface="Wingdings" pitchFamily="2" charset="2"/>
              <a:buNone/>
              <a:defRPr/>
            </a:pPr>
            <a:endParaRPr lang="en-US" sz="1200" dirty="0"/>
          </a:p>
          <a:p>
            <a:pPr marL="68580" indent="0" algn="r" eaLnBrk="1" fontAlgn="auto" hangingPunct="1">
              <a:spcAft>
                <a:spcPts val="0"/>
              </a:spcAft>
              <a:buFont typeface="Wingdings" pitchFamily="2" charset="2"/>
              <a:buNone/>
              <a:defRPr/>
            </a:pPr>
            <a:endParaRPr lang="en-US" sz="1200" dirty="0" smtClean="0"/>
          </a:p>
          <a:p>
            <a:pPr marL="68580" indent="0" algn="r" eaLnBrk="1" fontAlgn="auto" hangingPunct="1">
              <a:spcAft>
                <a:spcPts val="0"/>
              </a:spcAft>
              <a:buFont typeface="Wingdings" pitchFamily="2" charset="2"/>
              <a:buNone/>
              <a:defRPr/>
            </a:pPr>
            <a:endParaRPr lang="en-US" sz="1200" dirty="0"/>
          </a:p>
          <a:p>
            <a:pPr marL="68580" indent="0" algn="r" eaLnBrk="1" fontAlgn="auto" hangingPunct="1">
              <a:spcAft>
                <a:spcPts val="0"/>
              </a:spcAft>
              <a:buFont typeface="Wingdings" pitchFamily="2" charset="2"/>
              <a:buNone/>
              <a:defRPr/>
            </a:pPr>
            <a:endParaRPr lang="en-US" dirty="0" smtClean="0"/>
          </a:p>
        </p:txBody>
      </p:sp>
      <p:sp>
        <p:nvSpPr>
          <p:cNvPr id="2" name="Title 1"/>
          <p:cNvSpPr>
            <a:spLocks noGrp="1"/>
          </p:cNvSpPr>
          <p:nvPr>
            <p:ph type="title"/>
          </p:nvPr>
        </p:nvSpPr>
        <p:spPr>
          <a:xfrm>
            <a:off x="228600" y="1143000"/>
            <a:ext cx="8763000" cy="4191000"/>
          </a:xfrm>
        </p:spPr>
        <p:txBody>
          <a:bodyPr>
            <a:normAutofit fontScale="90000"/>
          </a:bodyPr>
          <a:lstStyle/>
          <a:p>
            <a:pPr algn="ctr" eaLnBrk="1" fontAlgn="auto" hangingPunct="1">
              <a:spcAft>
                <a:spcPts val="0"/>
              </a:spcAft>
              <a:defRPr/>
            </a:pPr>
            <a:r>
              <a:rPr lang="en-US" sz="3200" b="1" dirty="0" smtClean="0">
                <a:latin typeface="Times New Roman" pitchFamily="18" charset="0"/>
                <a:cs typeface="Times New Roman" pitchFamily="18" charset="0"/>
              </a:rPr>
              <a:t/>
            </a:r>
            <a:br>
              <a:rPr lang="en-US" sz="3200" b="1" dirty="0" smtClean="0">
                <a:latin typeface="Times New Roman" pitchFamily="18" charset="0"/>
                <a:cs typeface="Times New Roman" pitchFamily="18" charset="0"/>
              </a:rPr>
            </a:br>
            <a:r>
              <a:rPr lang="en-US" sz="3200" b="1" dirty="0" smtClean="0">
                <a:latin typeface="Times New Roman" pitchFamily="18" charset="0"/>
                <a:cs typeface="Times New Roman" pitchFamily="18" charset="0"/>
              </a:rPr>
              <a:t/>
            </a:r>
            <a:br>
              <a:rPr lang="en-US" sz="3200" b="1" dirty="0" smtClean="0">
                <a:latin typeface="Times New Roman" pitchFamily="18" charset="0"/>
                <a:cs typeface="Times New Roman" pitchFamily="18" charset="0"/>
              </a:rPr>
            </a:br>
            <a:r>
              <a:rPr lang="en-US" sz="3200" b="1" dirty="0">
                <a:latin typeface="Times New Roman" pitchFamily="18" charset="0"/>
                <a:cs typeface="Times New Roman" pitchFamily="18" charset="0"/>
              </a:rPr>
              <a:t/>
            </a:r>
            <a:br>
              <a:rPr lang="en-US" sz="3200" b="1" dirty="0">
                <a:latin typeface="Times New Roman" pitchFamily="18" charset="0"/>
                <a:cs typeface="Times New Roman" pitchFamily="18" charset="0"/>
              </a:rPr>
            </a:br>
            <a:r>
              <a:rPr lang="en-US" sz="3200" b="1" dirty="0" smtClean="0">
                <a:latin typeface="Times New Roman" pitchFamily="18" charset="0"/>
                <a:cs typeface="Times New Roman" pitchFamily="18" charset="0"/>
              </a:rPr>
              <a:t/>
            </a:r>
            <a:br>
              <a:rPr lang="en-US" sz="3200" b="1" dirty="0" smtClean="0">
                <a:latin typeface="Times New Roman" pitchFamily="18" charset="0"/>
                <a:cs typeface="Times New Roman" pitchFamily="18" charset="0"/>
              </a:rPr>
            </a:br>
            <a:r>
              <a:rPr lang="en-US" sz="3200" b="1" dirty="0" smtClean="0">
                <a:latin typeface="Times New Roman" pitchFamily="18" charset="0"/>
                <a:cs typeface="Times New Roman" pitchFamily="18" charset="0"/>
              </a:rPr>
              <a:t/>
            </a:r>
            <a:br>
              <a:rPr lang="en-US" sz="3200" b="1" dirty="0" smtClean="0">
                <a:latin typeface="Times New Roman" pitchFamily="18" charset="0"/>
                <a:cs typeface="Times New Roman" pitchFamily="18" charset="0"/>
              </a:rPr>
            </a:br>
            <a:r>
              <a:rPr lang="en-US" sz="4000" b="1" dirty="0" smtClean="0">
                <a:cs typeface="Times New Roman" pitchFamily="18" charset="0"/>
              </a:rPr>
              <a:t>MARYLAND DEPARTMENT</a:t>
            </a:r>
            <a:br>
              <a:rPr lang="en-US" sz="4000" b="1" dirty="0" smtClean="0">
                <a:cs typeface="Times New Roman" pitchFamily="18" charset="0"/>
              </a:rPr>
            </a:br>
            <a:r>
              <a:rPr lang="en-US" sz="4000" b="1" dirty="0" smtClean="0">
                <a:cs typeface="Times New Roman" pitchFamily="18" charset="0"/>
              </a:rPr>
              <a:t> OF </a:t>
            </a:r>
            <a:br>
              <a:rPr lang="en-US" sz="4000" b="1" dirty="0" smtClean="0">
                <a:cs typeface="Times New Roman" pitchFamily="18" charset="0"/>
              </a:rPr>
            </a:br>
            <a:r>
              <a:rPr lang="en-US" sz="4000" b="1" dirty="0" smtClean="0">
                <a:cs typeface="Times New Roman" pitchFamily="18" charset="0"/>
              </a:rPr>
              <a:t>JUVENILE SERVICES</a:t>
            </a:r>
            <a:r>
              <a:rPr lang="en-US" sz="2800" b="1" dirty="0" smtClean="0">
                <a:latin typeface="Times New Roman" pitchFamily="18" charset="0"/>
                <a:cs typeface="Times New Roman" pitchFamily="18" charset="0"/>
              </a:rPr>
              <a:t/>
            </a:r>
            <a:br>
              <a:rPr lang="en-US" sz="2800" b="1" dirty="0" smtClean="0">
                <a:latin typeface="Times New Roman" pitchFamily="18" charset="0"/>
                <a:cs typeface="Times New Roman" pitchFamily="18" charset="0"/>
              </a:rPr>
            </a:br>
            <a:r>
              <a:rPr lang="en-US" sz="2800" b="1" dirty="0" smtClean="0">
                <a:latin typeface="Times New Roman" pitchFamily="18" charset="0"/>
                <a:cs typeface="Times New Roman" pitchFamily="18" charset="0"/>
              </a:rPr>
              <a:t/>
            </a:r>
            <a:br>
              <a:rPr lang="en-US" sz="2800" b="1" dirty="0" smtClean="0">
                <a:latin typeface="Times New Roman" pitchFamily="18" charset="0"/>
                <a:cs typeface="Times New Roman" pitchFamily="18" charset="0"/>
              </a:rPr>
            </a:br>
            <a:r>
              <a:rPr lang="en-US" sz="4000" b="1" dirty="0" smtClean="0">
                <a:cs typeface="Times New Roman" pitchFamily="18" charset="0"/>
              </a:rPr>
              <a:t>PROPOSED FEMALE DETENTION CENTER</a:t>
            </a:r>
            <a:r>
              <a:rPr lang="en-US" b="1" dirty="0" smtClean="0">
                <a:solidFill>
                  <a:schemeClr val="tx2">
                    <a:lumMod val="50000"/>
                  </a:schemeClr>
                </a:solidFill>
                <a:latin typeface="Times New Roman" pitchFamily="18" charset="0"/>
                <a:cs typeface="Times New Roman" pitchFamily="18" charset="0"/>
              </a:rPr>
              <a:t/>
            </a:r>
            <a:br>
              <a:rPr lang="en-US" b="1" dirty="0" smtClean="0">
                <a:solidFill>
                  <a:schemeClr val="tx2">
                    <a:lumMod val="50000"/>
                  </a:schemeClr>
                </a:solidFill>
                <a:latin typeface="Times New Roman" pitchFamily="18" charset="0"/>
                <a:cs typeface="Times New Roman" pitchFamily="18" charset="0"/>
              </a:rPr>
            </a:br>
            <a:endParaRPr lang="en-US" b="1" dirty="0">
              <a:solidFill>
                <a:schemeClr val="tx2">
                  <a:lumMod val="50000"/>
                </a:schemeClr>
              </a:solidFill>
              <a:latin typeface="Times New Roman" pitchFamily="18" charset="0"/>
              <a:cs typeface="Times New Roman" pitchFamily="18" charset="0"/>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533400"/>
            <a:ext cx="7543800" cy="1143000"/>
          </a:xfrm>
        </p:spPr>
        <p:txBody>
          <a:bodyPr/>
          <a:lstStyle/>
          <a:p>
            <a:pPr algn="ctr" eaLnBrk="1" fontAlgn="auto" hangingPunct="1">
              <a:spcAft>
                <a:spcPts val="0"/>
              </a:spcAft>
              <a:defRPr/>
            </a:pPr>
            <a:r>
              <a:rPr lang="en-US" sz="3800" b="1" dirty="0" smtClean="0"/>
              <a:t>COMMUNITY EFFORTS</a:t>
            </a:r>
            <a:endParaRPr lang="en-US" sz="3800" b="1" dirty="0"/>
          </a:p>
        </p:txBody>
      </p:sp>
      <p:sp>
        <p:nvSpPr>
          <p:cNvPr id="5" name="Content Placeholder 4"/>
          <p:cNvSpPr>
            <a:spLocks noGrp="1"/>
          </p:cNvSpPr>
          <p:nvPr>
            <p:ph idx="1"/>
          </p:nvPr>
        </p:nvSpPr>
        <p:spPr>
          <a:xfrm>
            <a:off x="457200" y="2057400"/>
            <a:ext cx="7696200" cy="4495800"/>
          </a:xfrm>
        </p:spPr>
        <p:txBody>
          <a:bodyPr wrap="square" numCol="1" anchorCtr="0" compatLnSpc="1">
            <a:prstTxWarp prst="textNoShape">
              <a:avLst/>
            </a:prstTxWarp>
            <a:normAutofit fontScale="92500"/>
          </a:bodyPr>
          <a:lstStyle/>
          <a:p>
            <a:pPr eaLnBrk="1" hangingPunct="1"/>
            <a:r>
              <a:rPr lang="en-US" sz="2400" dirty="0" smtClean="0">
                <a:latin typeface="Cambria" pitchFamily="18" charset="0"/>
              </a:rPr>
              <a:t>Foster positive relationships with local community by creating an advisory board with community participation;</a:t>
            </a:r>
          </a:p>
          <a:p>
            <a:pPr eaLnBrk="1" hangingPunct="1"/>
            <a:r>
              <a:rPr lang="en-US" sz="2400" dirty="0" smtClean="0">
                <a:latin typeface="Cambria" pitchFamily="18" charset="0"/>
              </a:rPr>
              <a:t>Partner with local businesses and community outreach organizations to mentor youth; </a:t>
            </a:r>
          </a:p>
          <a:p>
            <a:pPr eaLnBrk="1" hangingPunct="1"/>
            <a:r>
              <a:rPr lang="en-US" sz="2400" dirty="0" smtClean="0">
                <a:latin typeface="Cambria" pitchFamily="18" charset="0"/>
              </a:rPr>
              <a:t>Continue the positive relationship with the Carroll County Youth Services Bureau, which already provides mental health services to the Silver Oak Academy and may be able to provide services for the young women at the proposed facility;</a:t>
            </a:r>
          </a:p>
          <a:p>
            <a:pPr eaLnBrk="1" hangingPunct="1"/>
            <a:r>
              <a:rPr lang="en-US" sz="2400" dirty="0" smtClean="0">
                <a:latin typeface="Cambria" pitchFamily="18" charset="0"/>
              </a:rPr>
              <a:t>Schedule 2 public meetings to engage neighboring residents;  Meetings will be advertised via newspaper, DJS website, and direct mailings to neighboring community's residents.</a:t>
            </a:r>
          </a:p>
          <a:p>
            <a:pPr eaLnBrk="1" hangingPunct="1">
              <a:buFont typeface="Wingdings" pitchFamily="2" charset="2"/>
              <a:buNone/>
            </a:pPr>
            <a:endParaRPr lang="en-US" sz="2400" dirty="0" smtClean="0">
              <a:effectLst>
                <a:outerShdw blurRad="38100" dist="38100" dir="2700000" algn="tl">
                  <a:srgbClr val="242852"/>
                </a:outerShdw>
              </a:effectLst>
            </a:endParaRPr>
          </a:p>
          <a:p>
            <a:pPr eaLnBrk="1" hangingPunct="1">
              <a:buFont typeface="Wingdings" pitchFamily="2" charset="2"/>
              <a:buNone/>
            </a:pPr>
            <a:endParaRPr lang="en-US" sz="2800" dirty="0" smtClean="0">
              <a:effectLst>
                <a:outerShdw blurRad="38100" dist="38100" dir="2700000" algn="tl">
                  <a:srgbClr val="242852"/>
                </a:outerShdw>
              </a:effectLst>
            </a:endParaRPr>
          </a:p>
          <a:p>
            <a:pPr marL="0" indent="0" eaLnBrk="1" hangingPunct="1">
              <a:buNone/>
            </a:pPr>
            <a:endParaRPr lang="en-US" sz="2800" dirty="0" smtClean="0">
              <a:effectLst>
                <a:outerShdw blurRad="38100" dist="38100" dir="2700000" algn="tl">
                  <a:srgbClr val="242852"/>
                </a:outerShdw>
              </a:effectLst>
            </a:endParaRPr>
          </a:p>
          <a:p>
            <a:pPr eaLnBrk="1" hangingPunct="1">
              <a:buFont typeface="Wingdings" pitchFamily="2" charset="2"/>
              <a:buNone/>
            </a:pPr>
            <a:endParaRPr lang="en-US" sz="2400" dirty="0" smtClean="0">
              <a:effectLst>
                <a:outerShdw blurRad="38100" dist="38100" dir="2700000" algn="tl">
                  <a:srgbClr val="242852"/>
                </a:out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438400"/>
            <a:ext cx="8763000" cy="914400"/>
          </a:xfrm>
        </p:spPr>
        <p:txBody>
          <a:bodyPr/>
          <a:lstStyle/>
          <a:p>
            <a:pPr algn="ctr" eaLnBrk="1" fontAlgn="auto" hangingPunct="1">
              <a:spcAft>
                <a:spcPts val="0"/>
              </a:spcAft>
              <a:defRPr/>
            </a:pPr>
            <a:r>
              <a:rPr lang="en-US" sz="4400" b="1" dirty="0" smtClean="0">
                <a:latin typeface="Cambria" pitchFamily="18" charset="0"/>
              </a:rPr>
              <a:t>QUESTIONS</a:t>
            </a:r>
            <a:endParaRPr lang="en-US" sz="4400" b="1" dirty="0">
              <a:latin typeface="Cambri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533400"/>
            <a:ext cx="7543800" cy="914400"/>
          </a:xfrm>
        </p:spPr>
        <p:txBody>
          <a:bodyPr/>
          <a:lstStyle/>
          <a:p>
            <a:pPr algn="ctr" eaLnBrk="1" fontAlgn="auto" hangingPunct="1">
              <a:spcAft>
                <a:spcPts val="0"/>
              </a:spcAft>
              <a:defRPr/>
            </a:pPr>
            <a:r>
              <a:rPr lang="en-US" sz="3800" b="1" dirty="0" smtClean="0">
                <a:latin typeface="Cambria" pitchFamily="18" charset="0"/>
              </a:rPr>
              <a:t>NOTIFICATIONS</a:t>
            </a:r>
            <a:endParaRPr lang="en-US" sz="3800" b="1" dirty="0">
              <a:latin typeface="Cambria" pitchFamily="18" charset="0"/>
            </a:endParaRPr>
          </a:p>
        </p:txBody>
      </p:sp>
      <p:sp>
        <p:nvSpPr>
          <p:cNvPr id="5" name="Content Placeholder 4"/>
          <p:cNvSpPr>
            <a:spLocks noGrp="1"/>
          </p:cNvSpPr>
          <p:nvPr>
            <p:ph idx="1"/>
          </p:nvPr>
        </p:nvSpPr>
        <p:spPr>
          <a:xfrm>
            <a:off x="228600" y="2057400"/>
            <a:ext cx="7848600" cy="3657600"/>
          </a:xfrm>
        </p:spPr>
        <p:txBody>
          <a:bodyPr anchor="t">
            <a:normAutofit/>
          </a:bodyPr>
          <a:lstStyle/>
          <a:p>
            <a:pPr marL="18288" indent="0" algn="ctr" eaLnBrk="1" fontAlgn="auto" hangingPunct="1">
              <a:spcAft>
                <a:spcPts val="0"/>
              </a:spcAft>
              <a:buFont typeface="Wingdings" pitchFamily="2" charset="2"/>
              <a:buNone/>
              <a:defRPr/>
            </a:pPr>
            <a:r>
              <a:rPr lang="en-US" sz="2400" dirty="0" smtClean="0">
                <a:latin typeface="Cambria" pitchFamily="18" charset="0"/>
              </a:rPr>
              <a:t>Written Notice </a:t>
            </a:r>
          </a:p>
          <a:p>
            <a:pPr marL="18288" indent="0" algn="ctr" eaLnBrk="1" fontAlgn="auto" hangingPunct="1">
              <a:spcAft>
                <a:spcPts val="0"/>
              </a:spcAft>
              <a:buFont typeface="Wingdings" pitchFamily="2" charset="2"/>
              <a:buNone/>
              <a:defRPr/>
            </a:pPr>
            <a:r>
              <a:rPr lang="en-US" sz="2400" dirty="0" smtClean="0">
                <a:latin typeface="Cambria" pitchFamily="18" charset="0"/>
              </a:rPr>
              <a:t>To</a:t>
            </a:r>
          </a:p>
          <a:p>
            <a:pPr marL="18288" indent="0" algn="ctr" eaLnBrk="1" fontAlgn="auto" hangingPunct="1">
              <a:spcAft>
                <a:spcPts val="0"/>
              </a:spcAft>
              <a:buFont typeface="Wingdings" pitchFamily="2" charset="2"/>
              <a:buNone/>
              <a:defRPr/>
            </a:pPr>
            <a:r>
              <a:rPr lang="en-US" sz="2400" dirty="0" smtClean="0">
                <a:latin typeface="Cambria" pitchFamily="18" charset="0"/>
              </a:rPr>
              <a:t> Carroll County Board of Commissioners</a:t>
            </a:r>
          </a:p>
          <a:p>
            <a:pPr marL="18288" indent="0" algn="ctr" eaLnBrk="1" fontAlgn="auto" hangingPunct="1">
              <a:spcAft>
                <a:spcPts val="0"/>
              </a:spcAft>
              <a:buFont typeface="Wingdings" pitchFamily="2" charset="2"/>
              <a:buNone/>
              <a:defRPr/>
            </a:pPr>
            <a:r>
              <a:rPr lang="en-US" sz="2400" dirty="0" smtClean="0">
                <a:latin typeface="Cambria" pitchFamily="18" charset="0"/>
              </a:rPr>
              <a:t>Carroll County Senator and Delegate</a:t>
            </a:r>
          </a:p>
          <a:p>
            <a:pPr marL="18288" indent="0" algn="ctr" eaLnBrk="1" fontAlgn="auto" hangingPunct="1">
              <a:spcAft>
                <a:spcPts val="0"/>
              </a:spcAft>
              <a:buFont typeface="Wingdings" pitchFamily="2" charset="2"/>
              <a:buNone/>
              <a:defRPr/>
            </a:pPr>
            <a:r>
              <a:rPr lang="en-US" sz="2400" dirty="0" smtClean="0">
                <a:latin typeface="Cambria" pitchFamily="18" charset="0"/>
              </a:rPr>
              <a:t>Howard County Executive</a:t>
            </a:r>
          </a:p>
          <a:p>
            <a:pPr marL="18288" indent="0" algn="ctr" eaLnBrk="1" fontAlgn="auto" hangingPunct="1">
              <a:spcAft>
                <a:spcPts val="0"/>
              </a:spcAft>
              <a:buFont typeface="Wingdings" pitchFamily="2" charset="2"/>
              <a:buNone/>
              <a:defRPr/>
            </a:pPr>
            <a:r>
              <a:rPr lang="en-US" sz="2400" dirty="0" smtClean="0">
                <a:latin typeface="Cambria" pitchFamily="18" charset="0"/>
              </a:rPr>
              <a:t> Howard County Senator and Delegates</a:t>
            </a:r>
          </a:p>
          <a:p>
            <a:pPr marL="18288" indent="0" eaLnBrk="1" fontAlgn="auto" hangingPunct="1">
              <a:spcAft>
                <a:spcPts val="0"/>
              </a:spcAft>
              <a:buFont typeface="Wingdings" pitchFamily="2" charset="2"/>
              <a:buNone/>
              <a:defRPr/>
            </a:pPr>
            <a:endParaRPr lang="en-US" sz="2400" dirty="0">
              <a:latin typeface="Cambria" pitchFamily="18" charset="0"/>
            </a:endParaRPr>
          </a:p>
          <a:p>
            <a:pPr marL="18288" indent="0" eaLnBrk="1" fontAlgn="auto" hangingPunct="1">
              <a:spcAft>
                <a:spcPts val="0"/>
              </a:spcAft>
              <a:buFont typeface="Wingdings" pitchFamily="2" charset="2"/>
              <a:buNone/>
              <a:defRPr/>
            </a:pP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972428"/>
            <a:ext cx="7543800" cy="2304172"/>
          </a:xfrm>
        </p:spPr>
        <p:txBody>
          <a:bodyPr>
            <a:normAutofit fontScale="90000"/>
          </a:bodyPr>
          <a:lstStyle/>
          <a:p>
            <a:pPr algn="ctr" eaLnBrk="1" fontAlgn="auto" hangingPunct="1">
              <a:spcAft>
                <a:spcPts val="0"/>
              </a:spcAft>
              <a:defRPr/>
            </a:pPr>
            <a:r>
              <a:rPr lang="en-US" sz="4200" b="1" dirty="0" smtClean="0">
                <a:latin typeface="Cambria" pitchFamily="18" charset="0"/>
              </a:rPr>
              <a:t/>
            </a:r>
            <a:br>
              <a:rPr lang="en-US" sz="4200" b="1" dirty="0" smtClean="0">
                <a:latin typeface="Cambria" pitchFamily="18" charset="0"/>
              </a:rPr>
            </a:br>
            <a:r>
              <a:rPr lang="en-US" sz="4200" b="1" dirty="0" smtClean="0">
                <a:latin typeface="Cambria" pitchFamily="18" charset="0"/>
              </a:rPr>
              <a:t>FEMALE DETENTION DEMOGRAPHICS</a:t>
            </a:r>
            <a:br>
              <a:rPr lang="en-US" sz="4200" b="1" dirty="0" smtClean="0">
                <a:latin typeface="Cambria" pitchFamily="18" charset="0"/>
              </a:rPr>
            </a:br>
            <a:r>
              <a:rPr lang="en-US" sz="4400" b="1" dirty="0" smtClean="0">
                <a:solidFill>
                  <a:schemeClr val="tx2">
                    <a:lumMod val="50000"/>
                  </a:schemeClr>
                </a:solidFill>
              </a:rPr>
              <a:t/>
            </a:r>
            <a:br>
              <a:rPr lang="en-US" sz="4400" b="1" dirty="0" smtClean="0">
                <a:solidFill>
                  <a:schemeClr val="tx2">
                    <a:lumMod val="50000"/>
                  </a:schemeClr>
                </a:solidFill>
              </a:rPr>
            </a:br>
            <a:endParaRPr lang="en-US" sz="4400" b="1" dirty="0">
              <a:solidFill>
                <a:schemeClr val="tx2">
                  <a:lumMod val="50000"/>
                </a:schemeClr>
              </a:solidFill>
            </a:endParaRPr>
          </a:p>
        </p:txBody>
      </p:sp>
      <p:sp>
        <p:nvSpPr>
          <p:cNvPr id="3" name="Content Placeholder 2"/>
          <p:cNvSpPr>
            <a:spLocks noGrp="1"/>
          </p:cNvSpPr>
          <p:nvPr>
            <p:ph idx="1"/>
          </p:nvPr>
        </p:nvSpPr>
        <p:spPr>
          <a:xfrm>
            <a:off x="381000" y="2895600"/>
            <a:ext cx="7848600" cy="3657600"/>
          </a:xfrm>
        </p:spPr>
        <p:txBody>
          <a:bodyPr>
            <a:normAutofit/>
          </a:bodyPr>
          <a:lstStyle/>
          <a:p>
            <a:pPr marL="274320" indent="-256032" eaLnBrk="1" fontAlgn="auto" hangingPunct="1">
              <a:spcAft>
                <a:spcPts val="0"/>
              </a:spcAft>
              <a:defRPr/>
            </a:pPr>
            <a:r>
              <a:rPr lang="en-US" sz="2400" dirty="0" smtClean="0">
                <a:latin typeface="Cambria" pitchFamily="18" charset="0"/>
              </a:rPr>
              <a:t>Status:  pre-dispositional and post-dispositional (pending placement)</a:t>
            </a:r>
          </a:p>
          <a:p>
            <a:pPr marL="274320" indent="-256032" eaLnBrk="1" fontAlgn="auto" hangingPunct="1">
              <a:spcAft>
                <a:spcPts val="0"/>
              </a:spcAft>
              <a:defRPr/>
            </a:pPr>
            <a:r>
              <a:rPr lang="en-US" sz="2400" dirty="0" smtClean="0">
                <a:latin typeface="Cambria" pitchFamily="18" charset="0"/>
              </a:rPr>
              <a:t>Age: 12 -17 </a:t>
            </a:r>
          </a:p>
          <a:p>
            <a:pPr marL="274320" indent="-256032" eaLnBrk="1" fontAlgn="auto" hangingPunct="1">
              <a:spcAft>
                <a:spcPts val="0"/>
              </a:spcAft>
              <a:defRPr/>
            </a:pPr>
            <a:r>
              <a:rPr lang="en-US" sz="2400" dirty="0" smtClean="0">
                <a:latin typeface="Cambria" pitchFamily="18" charset="0"/>
              </a:rPr>
              <a:t>Admissions: 975 (FY 2012)</a:t>
            </a:r>
          </a:p>
          <a:p>
            <a:pPr marL="274320" indent="-256032" eaLnBrk="1" fontAlgn="auto" hangingPunct="1">
              <a:spcAft>
                <a:spcPts val="0"/>
              </a:spcAft>
              <a:defRPr/>
            </a:pPr>
            <a:r>
              <a:rPr lang="en-US" sz="2400" dirty="0" smtClean="0">
                <a:latin typeface="Cambria" pitchFamily="18" charset="0"/>
              </a:rPr>
              <a:t>Average length of stay: 23 days (FY 2012)</a:t>
            </a:r>
          </a:p>
          <a:p>
            <a:pPr marL="274320" indent="-256032" eaLnBrk="1" fontAlgn="auto" hangingPunct="1">
              <a:spcAft>
                <a:spcPts val="0"/>
              </a:spcAft>
              <a:defRPr/>
            </a:pPr>
            <a:r>
              <a:rPr lang="en-US" sz="2400" dirty="0" smtClean="0">
                <a:latin typeface="Cambria" pitchFamily="18" charset="0"/>
              </a:rPr>
              <a:t>Average daily population: 46 (FY 2012)</a:t>
            </a:r>
            <a:endParaRPr lang="en-US" sz="1000" dirty="0" smtClean="0">
              <a:latin typeface="Cambria" pitchFamily="18" charset="0"/>
            </a:endParaRPr>
          </a:p>
          <a:p>
            <a:pPr marL="18288" indent="0" eaLnBrk="1" fontAlgn="auto" hangingPunct="1">
              <a:spcAft>
                <a:spcPts val="0"/>
              </a:spcAft>
              <a:buNone/>
              <a:defRPr/>
            </a:pPr>
            <a:endParaRPr lang="en-US" sz="1400" dirty="0">
              <a:latin typeface="Cambria"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1066800"/>
            <a:ext cx="7024688" cy="1295400"/>
          </a:xfrm>
        </p:spPr>
        <p:txBody>
          <a:bodyPr>
            <a:normAutofit/>
          </a:bodyPr>
          <a:lstStyle/>
          <a:p>
            <a:pPr algn="ctr" eaLnBrk="1" fontAlgn="auto" hangingPunct="1">
              <a:spcAft>
                <a:spcPts val="0"/>
              </a:spcAft>
              <a:defRPr/>
            </a:pPr>
            <a:r>
              <a:rPr lang="en-US" sz="3800" b="1" dirty="0" smtClean="0">
                <a:latin typeface="Cambria" pitchFamily="18" charset="0"/>
              </a:rPr>
              <a:t>SERVICES OFFERED </a:t>
            </a:r>
            <a:r>
              <a:rPr lang="en-US" sz="3600" b="1" dirty="0" smtClean="0"/>
              <a:t/>
            </a:r>
            <a:br>
              <a:rPr lang="en-US" sz="3600" b="1" dirty="0" smtClean="0"/>
            </a:br>
            <a:endParaRPr lang="en-US" sz="3600" b="1" dirty="0"/>
          </a:p>
        </p:txBody>
      </p:sp>
      <p:sp>
        <p:nvSpPr>
          <p:cNvPr id="3" name="Content Placeholder 2"/>
          <p:cNvSpPr>
            <a:spLocks noGrp="1"/>
          </p:cNvSpPr>
          <p:nvPr>
            <p:ph idx="1"/>
          </p:nvPr>
        </p:nvSpPr>
        <p:spPr>
          <a:xfrm>
            <a:off x="381000" y="2667000"/>
            <a:ext cx="7391400" cy="3505200"/>
          </a:xfrm>
        </p:spPr>
        <p:txBody>
          <a:bodyPr>
            <a:normAutofit/>
          </a:bodyPr>
          <a:lstStyle/>
          <a:p>
            <a:pPr marL="274320" indent="-256032" eaLnBrk="1" fontAlgn="auto" hangingPunct="1">
              <a:spcAft>
                <a:spcPts val="0"/>
              </a:spcAft>
              <a:defRPr/>
            </a:pPr>
            <a:r>
              <a:rPr lang="en-US" sz="2400" dirty="0" smtClean="0">
                <a:latin typeface="Cambria" pitchFamily="18" charset="0"/>
              </a:rPr>
              <a:t>Education</a:t>
            </a:r>
          </a:p>
          <a:p>
            <a:pPr marL="274320" indent="-256032" eaLnBrk="1" fontAlgn="auto" hangingPunct="1">
              <a:spcAft>
                <a:spcPts val="0"/>
              </a:spcAft>
              <a:defRPr/>
            </a:pPr>
            <a:r>
              <a:rPr lang="en-US" sz="2400" dirty="0" smtClean="0">
                <a:latin typeface="Cambria" pitchFamily="18" charset="0"/>
              </a:rPr>
              <a:t>Dietary</a:t>
            </a:r>
          </a:p>
          <a:p>
            <a:pPr marL="274320" indent="-256032" eaLnBrk="1" fontAlgn="auto" hangingPunct="1">
              <a:spcAft>
                <a:spcPts val="0"/>
              </a:spcAft>
              <a:defRPr/>
            </a:pPr>
            <a:r>
              <a:rPr lang="en-US" sz="2400" dirty="0" smtClean="0">
                <a:latin typeface="Cambria" pitchFamily="18" charset="0"/>
              </a:rPr>
              <a:t>Somatic Health</a:t>
            </a:r>
          </a:p>
          <a:p>
            <a:pPr marL="274320" indent="-256032" eaLnBrk="1" fontAlgn="auto" hangingPunct="1">
              <a:spcAft>
                <a:spcPts val="0"/>
              </a:spcAft>
              <a:defRPr/>
            </a:pPr>
            <a:r>
              <a:rPr lang="en-US" sz="2400" dirty="0" smtClean="0">
                <a:latin typeface="Cambria" pitchFamily="18" charset="0"/>
              </a:rPr>
              <a:t>Behavioral Health</a:t>
            </a:r>
          </a:p>
          <a:p>
            <a:pPr marL="274320" indent="-256032" eaLnBrk="1" fontAlgn="auto" hangingPunct="1">
              <a:spcAft>
                <a:spcPts val="0"/>
              </a:spcAft>
              <a:defRPr/>
            </a:pPr>
            <a:r>
              <a:rPr lang="en-US" sz="2400" dirty="0" smtClean="0">
                <a:latin typeface="Cambria" pitchFamily="18" charset="0"/>
              </a:rPr>
              <a:t>Recreation</a:t>
            </a:r>
          </a:p>
          <a:p>
            <a:pPr marL="274320" indent="-256032" eaLnBrk="1" fontAlgn="auto" hangingPunct="1">
              <a:spcAft>
                <a:spcPts val="0"/>
              </a:spcAft>
              <a:defRPr/>
            </a:pPr>
            <a:endParaRPr lang="en-US" sz="2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95400"/>
            <a:ext cx="7543800" cy="914400"/>
          </a:xfrm>
        </p:spPr>
        <p:txBody>
          <a:bodyPr>
            <a:normAutofit fontScale="90000"/>
          </a:bodyPr>
          <a:lstStyle/>
          <a:p>
            <a:pPr algn="ctr" eaLnBrk="1" fontAlgn="auto" hangingPunct="1">
              <a:spcAft>
                <a:spcPts val="0"/>
              </a:spcAft>
              <a:defRPr/>
            </a:pPr>
            <a:r>
              <a:rPr lang="en-US" sz="4200" b="1" dirty="0" smtClean="0">
                <a:latin typeface="Cambria" pitchFamily="18" charset="0"/>
              </a:rPr>
              <a:t>SITE CHARACTERISTICS</a:t>
            </a:r>
            <a:r>
              <a:rPr lang="en-US" sz="2400" dirty="0" smtClean="0"/>
              <a:t/>
            </a:r>
            <a:br>
              <a:rPr lang="en-US" sz="2400" dirty="0" smtClean="0"/>
            </a:br>
            <a:r>
              <a:rPr lang="en-US" sz="2400" dirty="0"/>
              <a:t/>
            </a:r>
            <a:br>
              <a:rPr lang="en-US" sz="2400" dirty="0"/>
            </a:br>
            <a:endParaRPr lang="en-US" sz="2400" dirty="0"/>
          </a:p>
        </p:txBody>
      </p:sp>
      <p:sp>
        <p:nvSpPr>
          <p:cNvPr id="3" name="Content Placeholder 2"/>
          <p:cNvSpPr>
            <a:spLocks noGrp="1"/>
          </p:cNvSpPr>
          <p:nvPr>
            <p:ph idx="4294967295"/>
          </p:nvPr>
        </p:nvSpPr>
        <p:spPr>
          <a:xfrm>
            <a:off x="381000" y="2438400"/>
            <a:ext cx="8763000" cy="3810000"/>
          </a:xfrm>
        </p:spPr>
        <p:txBody>
          <a:bodyPr wrap="square" numCol="1" anchorCtr="0" compatLnSpc="1">
            <a:prstTxWarp prst="textNoShape">
              <a:avLst/>
            </a:prstTxWarp>
          </a:bodyPr>
          <a:lstStyle/>
          <a:p>
            <a:pPr eaLnBrk="1" hangingPunct="1"/>
            <a:r>
              <a:rPr lang="en-US" sz="2400" dirty="0" smtClean="0">
                <a:latin typeface="Cambria" pitchFamily="18" charset="0"/>
              </a:rPr>
              <a:t>Address: </a:t>
            </a:r>
          </a:p>
          <a:p>
            <a:pPr lvl="1" eaLnBrk="1" hangingPunct="1">
              <a:buFont typeface="Wingdings" pitchFamily="2" charset="2"/>
              <a:buChar char="q"/>
            </a:pPr>
            <a:r>
              <a:rPr lang="en-US" sz="2400" dirty="0" smtClean="0">
                <a:latin typeface="Cambria" pitchFamily="18" charset="0"/>
              </a:rPr>
              <a:t>7960 </a:t>
            </a:r>
            <a:r>
              <a:rPr lang="en-US" sz="2400" dirty="0" err="1" smtClean="0">
                <a:latin typeface="Cambria" pitchFamily="18" charset="0"/>
              </a:rPr>
              <a:t>Henryton</a:t>
            </a:r>
            <a:r>
              <a:rPr lang="en-US" sz="2400" dirty="0" smtClean="0">
                <a:latin typeface="Cambria" pitchFamily="18" charset="0"/>
              </a:rPr>
              <a:t> Road, </a:t>
            </a:r>
            <a:r>
              <a:rPr lang="en-US" sz="2400" dirty="0" err="1" smtClean="0">
                <a:latin typeface="Cambria" pitchFamily="18" charset="0"/>
              </a:rPr>
              <a:t>Marriottsville</a:t>
            </a:r>
            <a:r>
              <a:rPr lang="en-US" sz="2400" dirty="0" smtClean="0">
                <a:latin typeface="Cambria" pitchFamily="18" charset="0"/>
              </a:rPr>
              <a:t>, MD  21104</a:t>
            </a:r>
          </a:p>
          <a:p>
            <a:pPr marL="393192" lvl="1" indent="0" eaLnBrk="1" hangingPunct="1">
              <a:buNone/>
            </a:pPr>
            <a:endParaRPr lang="en-US" sz="2400" dirty="0" smtClean="0">
              <a:latin typeface="Cambria" pitchFamily="18" charset="0"/>
            </a:endParaRPr>
          </a:p>
          <a:p>
            <a:pPr eaLnBrk="1" hangingPunct="1"/>
            <a:r>
              <a:rPr lang="en-US" sz="2400" dirty="0" smtClean="0">
                <a:latin typeface="Cambria" pitchFamily="18" charset="0"/>
              </a:rPr>
              <a:t>Acreage: </a:t>
            </a:r>
          </a:p>
          <a:p>
            <a:pPr lvl="1" eaLnBrk="1" hangingPunct="1">
              <a:buFont typeface="Wingdings" pitchFamily="2" charset="2"/>
              <a:buChar char="q"/>
            </a:pPr>
            <a:r>
              <a:rPr lang="en-US" sz="2400" dirty="0" smtClean="0">
                <a:latin typeface="Cambria" pitchFamily="18" charset="0"/>
              </a:rPr>
              <a:t>Total of 7 acres </a:t>
            </a:r>
          </a:p>
          <a:p>
            <a:pPr lvl="1">
              <a:buClr>
                <a:srgbClr val="0F6FC6"/>
              </a:buClr>
              <a:buFont typeface="Wingdings" pitchFamily="2" charset="2"/>
              <a:buChar char="q"/>
            </a:pPr>
            <a:r>
              <a:rPr lang="en-US" dirty="0" smtClean="0">
                <a:solidFill>
                  <a:prstClr val="black"/>
                </a:solidFill>
                <a:latin typeface="Cambria" pitchFamily="18" charset="0"/>
              </a:rPr>
              <a:t>Adjacent to Patapsco State Park</a:t>
            </a:r>
            <a:endParaRPr lang="en-US" dirty="0">
              <a:solidFill>
                <a:prstClr val="black"/>
              </a:solidFill>
              <a:latin typeface="Cambria" pitchFamily="18" charset="0"/>
            </a:endParaRPr>
          </a:p>
          <a:p>
            <a:pPr marL="0" indent="0" eaLnBrk="1" hangingPunct="1">
              <a:buNone/>
            </a:pPr>
            <a:endParaRPr lang="en-US" sz="2600" dirty="0" smtClean="0">
              <a:solidFill>
                <a:srgbClr val="3B4759"/>
              </a:solidFill>
              <a:effectLst>
                <a:outerShdw blurRad="38100" dist="38100" dir="2700000" algn="tl">
                  <a:srgbClr val="FFFFFF"/>
                </a:outerShdw>
              </a:effectLst>
            </a:endParaRPr>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762000"/>
            <a:ext cx="9144000" cy="6477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066800"/>
            <a:ext cx="7543800" cy="1295400"/>
          </a:xfrm>
        </p:spPr>
        <p:txBody>
          <a:bodyPr>
            <a:normAutofit fontScale="90000"/>
          </a:bodyPr>
          <a:lstStyle/>
          <a:p>
            <a:pPr algn="ctr" eaLnBrk="1" fontAlgn="auto" hangingPunct="1">
              <a:spcAft>
                <a:spcPts val="0"/>
              </a:spcAft>
              <a:defRPr/>
            </a:pPr>
            <a:r>
              <a:rPr lang="en-US" sz="4200" b="1" dirty="0" smtClean="0">
                <a:latin typeface="Cambria" pitchFamily="18" charset="0"/>
              </a:rPr>
              <a:t>BUILDING CHARACTERISTICS</a:t>
            </a:r>
            <a:r>
              <a:rPr lang="en-US" dirty="0" smtClean="0"/>
              <a:t/>
            </a:r>
            <a:br>
              <a:rPr lang="en-US" dirty="0" smtClean="0"/>
            </a:br>
            <a:endParaRPr lang="en-US" dirty="0"/>
          </a:p>
        </p:txBody>
      </p:sp>
      <p:sp>
        <p:nvSpPr>
          <p:cNvPr id="3" name="Content Placeholder 2"/>
          <p:cNvSpPr>
            <a:spLocks noGrp="1"/>
          </p:cNvSpPr>
          <p:nvPr>
            <p:ph idx="4294967295"/>
          </p:nvPr>
        </p:nvSpPr>
        <p:spPr>
          <a:xfrm>
            <a:off x="0" y="1828800"/>
            <a:ext cx="8458200" cy="4419600"/>
          </a:xfrm>
        </p:spPr>
        <p:txBody>
          <a:bodyPr/>
          <a:lstStyle/>
          <a:p>
            <a:pPr marL="274320" indent="-256032" eaLnBrk="1" fontAlgn="auto" hangingPunct="1">
              <a:spcAft>
                <a:spcPts val="0"/>
              </a:spcAft>
              <a:defRPr/>
            </a:pPr>
            <a:endParaRPr lang="en-US" sz="2400" dirty="0" smtClean="0">
              <a:latin typeface="Cambria" pitchFamily="18" charset="0"/>
            </a:endParaRPr>
          </a:p>
          <a:p>
            <a:pPr marL="18288" indent="0" eaLnBrk="1" fontAlgn="auto" hangingPunct="1">
              <a:spcAft>
                <a:spcPts val="0"/>
              </a:spcAft>
              <a:buNone/>
              <a:defRPr/>
            </a:pPr>
            <a:endParaRPr lang="en-US" sz="2400" dirty="0">
              <a:latin typeface="Cambria" pitchFamily="18" charset="0"/>
            </a:endParaRPr>
          </a:p>
          <a:p>
            <a:pPr marL="274320" indent="-256032" eaLnBrk="1" fontAlgn="auto" hangingPunct="1">
              <a:spcAft>
                <a:spcPts val="0"/>
              </a:spcAft>
              <a:defRPr/>
            </a:pPr>
            <a:r>
              <a:rPr lang="en-US" sz="2400" dirty="0" smtClean="0">
                <a:latin typeface="Cambria" pitchFamily="18" charset="0"/>
              </a:rPr>
              <a:t>One story, self-contained leadership in energy and environmental design (LEED) building</a:t>
            </a:r>
          </a:p>
          <a:p>
            <a:pPr marL="274320" indent="-256032" eaLnBrk="1" fontAlgn="auto" hangingPunct="1">
              <a:spcAft>
                <a:spcPts val="0"/>
              </a:spcAft>
              <a:defRPr/>
            </a:pPr>
            <a:r>
              <a:rPr lang="en-US" sz="2400" dirty="0" smtClean="0">
                <a:latin typeface="Cambria" pitchFamily="18" charset="0"/>
              </a:rPr>
              <a:t>Gross square footage (GSF) = 88,600</a:t>
            </a:r>
          </a:p>
          <a:p>
            <a:pPr marL="274320" indent="-256032" eaLnBrk="1" fontAlgn="auto" hangingPunct="1">
              <a:spcAft>
                <a:spcPts val="0"/>
              </a:spcAft>
              <a:defRPr/>
            </a:pPr>
            <a:r>
              <a:rPr lang="en-US" sz="2400" dirty="0" smtClean="0">
                <a:latin typeface="Cambria" pitchFamily="18" charset="0"/>
              </a:rPr>
              <a:t>Three layers of security</a:t>
            </a:r>
          </a:p>
          <a:p>
            <a:pPr marL="640080" lvl="1" indent="-256032" eaLnBrk="1" fontAlgn="auto" hangingPunct="1">
              <a:spcAft>
                <a:spcPts val="0"/>
              </a:spcAft>
              <a:buFont typeface="Wingdings" pitchFamily="2" charset="2"/>
              <a:buChar char="q"/>
              <a:defRPr/>
            </a:pPr>
            <a:r>
              <a:rPr lang="en-US" sz="2400" dirty="0" smtClean="0">
                <a:latin typeface="Cambria" pitchFamily="18" charset="0"/>
              </a:rPr>
              <a:t>Secure site perimeter </a:t>
            </a:r>
          </a:p>
          <a:p>
            <a:pPr marL="640080" lvl="1" indent="-256032" eaLnBrk="1" fontAlgn="auto" hangingPunct="1">
              <a:spcAft>
                <a:spcPts val="0"/>
              </a:spcAft>
              <a:buFont typeface="Wingdings" pitchFamily="2" charset="2"/>
              <a:buChar char="q"/>
              <a:defRPr/>
            </a:pPr>
            <a:r>
              <a:rPr lang="en-US" sz="2400" dirty="0" smtClean="0">
                <a:latin typeface="Cambria" pitchFamily="18" charset="0"/>
              </a:rPr>
              <a:t>Building exterior perimeter</a:t>
            </a:r>
          </a:p>
          <a:p>
            <a:pPr marL="640080" lvl="1" indent="-256032" eaLnBrk="1" fontAlgn="auto" hangingPunct="1">
              <a:spcAft>
                <a:spcPts val="0"/>
              </a:spcAft>
              <a:buFont typeface="Wingdings" pitchFamily="2" charset="2"/>
              <a:buChar char="q"/>
              <a:defRPr/>
            </a:pPr>
            <a:r>
              <a:rPr lang="en-US" sz="2400" dirty="0" smtClean="0">
                <a:latin typeface="Cambria" pitchFamily="18" charset="0"/>
              </a:rPr>
              <a:t>Secure interior perimeter</a:t>
            </a:r>
          </a:p>
          <a:p>
            <a:pPr marL="640080" lvl="1" indent="-256032" eaLnBrk="1" fontAlgn="auto" hangingPunct="1">
              <a:spcAft>
                <a:spcPts val="0"/>
              </a:spcAft>
              <a:buFont typeface="Wingdings" pitchFamily="2" charset="2"/>
              <a:buChar char="q"/>
              <a:defRPr/>
            </a:pPr>
            <a:endParaRPr lang="en-US" dirty="0" smtClean="0">
              <a:solidFill>
                <a:schemeClr val="accent3">
                  <a:lumMod val="50000"/>
                </a:schemeClr>
              </a:solidFill>
            </a:endParaRPr>
          </a:p>
          <a:p>
            <a:pPr marL="365760" lvl="1" indent="0" eaLnBrk="1" fontAlgn="auto" hangingPunct="1">
              <a:spcAft>
                <a:spcPts val="0"/>
              </a:spcAft>
              <a:buFont typeface="Wingdings" pitchFamily="2" charset="2"/>
              <a:buNone/>
              <a:defRPr/>
            </a:pPr>
            <a:endParaRPr lang="en-US" dirty="0">
              <a:solidFill>
                <a:schemeClr val="accent3">
                  <a:lumMod val="50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0882" y="1481126"/>
            <a:ext cx="7391400" cy="4538674"/>
          </a:xfrm>
        </p:spPr>
        <p:txBody>
          <a:bodyPr>
            <a:normAutofit/>
          </a:bodyPr>
          <a:lstStyle/>
          <a:p>
            <a:pPr marL="274320" indent="-256032" eaLnBrk="1" fontAlgn="auto" hangingPunct="1">
              <a:spcAft>
                <a:spcPts val="0"/>
              </a:spcAft>
              <a:defRPr/>
            </a:pPr>
            <a:r>
              <a:rPr lang="en-US" sz="2000" dirty="0" smtClean="0">
                <a:latin typeface="Cambria" pitchFamily="18" charset="0"/>
              </a:rPr>
              <a:t>126 Department of Juvenile Services Employees</a:t>
            </a:r>
          </a:p>
          <a:p>
            <a:pPr marL="274320" indent="-256032" eaLnBrk="1" fontAlgn="auto" hangingPunct="1">
              <a:spcAft>
                <a:spcPts val="0"/>
              </a:spcAft>
              <a:defRPr/>
            </a:pPr>
            <a:r>
              <a:rPr lang="en-US" sz="2000" dirty="0" smtClean="0">
                <a:latin typeface="Cambria" pitchFamily="18" charset="0"/>
              </a:rPr>
              <a:t>Salary Range: $31,000 – $92,000</a:t>
            </a:r>
          </a:p>
          <a:p>
            <a:pPr marL="18288" indent="0" eaLnBrk="1" fontAlgn="auto" hangingPunct="1">
              <a:spcAft>
                <a:spcPts val="0"/>
              </a:spcAft>
              <a:buNone/>
              <a:defRPr/>
            </a:pPr>
            <a:endParaRPr lang="en-US" sz="2400" dirty="0">
              <a:latin typeface="Cambria" pitchFamily="18" charset="0"/>
            </a:endParaRPr>
          </a:p>
          <a:p>
            <a:pPr marL="18288" indent="0" eaLnBrk="1" fontAlgn="auto" hangingPunct="1">
              <a:spcAft>
                <a:spcPts val="0"/>
              </a:spcAft>
              <a:buNone/>
              <a:defRPr/>
            </a:pPr>
            <a:endParaRPr lang="en-US" sz="2400" dirty="0" smtClean="0">
              <a:latin typeface="Cambria" pitchFamily="18" charset="0"/>
            </a:endParaRPr>
          </a:p>
          <a:p>
            <a:pPr marL="18288" indent="0" eaLnBrk="1" fontAlgn="auto" hangingPunct="1">
              <a:spcAft>
                <a:spcPts val="0"/>
              </a:spcAft>
              <a:buNone/>
              <a:defRPr/>
            </a:pPr>
            <a:endParaRPr lang="en-US" sz="2400" dirty="0">
              <a:latin typeface="Cambria" pitchFamily="18" charset="0"/>
            </a:endParaRPr>
          </a:p>
          <a:p>
            <a:pPr marL="18288" indent="0" eaLnBrk="1" fontAlgn="auto" hangingPunct="1">
              <a:spcAft>
                <a:spcPts val="0"/>
              </a:spcAft>
              <a:buNone/>
              <a:defRPr/>
            </a:pPr>
            <a:endParaRPr lang="en-US" sz="2400" dirty="0" smtClean="0">
              <a:latin typeface="Cambria" pitchFamily="18" charset="0"/>
            </a:endParaRPr>
          </a:p>
          <a:p>
            <a:pPr lvl="0" indent="-256032">
              <a:buClr>
                <a:srgbClr val="0BD0D9"/>
              </a:buClr>
              <a:defRPr/>
            </a:pPr>
            <a:endParaRPr lang="en-US" sz="2000" dirty="0" smtClean="0">
              <a:solidFill>
                <a:prstClr val="black"/>
              </a:solidFill>
              <a:latin typeface="Cambria" pitchFamily="18" charset="0"/>
            </a:endParaRPr>
          </a:p>
          <a:p>
            <a:pPr marL="18288" lvl="0" indent="0">
              <a:buClr>
                <a:srgbClr val="0BD0D9"/>
              </a:buClr>
              <a:buNone/>
              <a:defRPr/>
            </a:pPr>
            <a:endParaRPr lang="en-US" sz="2000" dirty="0" smtClean="0">
              <a:solidFill>
                <a:prstClr val="black"/>
              </a:solidFill>
              <a:latin typeface="Cambria" pitchFamily="18" charset="0"/>
            </a:endParaRPr>
          </a:p>
          <a:p>
            <a:pPr indent="-256032">
              <a:buClr>
                <a:srgbClr val="0BD0D9"/>
              </a:buClr>
              <a:defRPr/>
            </a:pPr>
            <a:endParaRPr lang="en-US" sz="2000" dirty="0" smtClean="0">
              <a:solidFill>
                <a:prstClr val="black"/>
              </a:solidFill>
              <a:latin typeface="Cambria" pitchFamily="18" charset="0"/>
            </a:endParaRPr>
          </a:p>
          <a:p>
            <a:pPr indent="-256032">
              <a:buClr>
                <a:srgbClr val="0BD0D9"/>
              </a:buClr>
              <a:defRPr/>
            </a:pPr>
            <a:r>
              <a:rPr lang="en-US" sz="2000" dirty="0" smtClean="0">
                <a:solidFill>
                  <a:prstClr val="black"/>
                </a:solidFill>
                <a:latin typeface="Cambria" pitchFamily="18" charset="0"/>
              </a:rPr>
              <a:t>14 </a:t>
            </a:r>
            <a:r>
              <a:rPr lang="en-US" sz="2000" dirty="0">
                <a:solidFill>
                  <a:prstClr val="black"/>
                </a:solidFill>
                <a:latin typeface="Cambria" pitchFamily="18" charset="0"/>
              </a:rPr>
              <a:t>Maryland State Department of Education (</a:t>
            </a:r>
            <a:r>
              <a:rPr lang="en-US" sz="2000" dirty="0" smtClean="0">
                <a:solidFill>
                  <a:prstClr val="black"/>
                </a:solidFill>
                <a:latin typeface="Cambria" pitchFamily="18" charset="0"/>
              </a:rPr>
              <a:t>MSDE)Employees</a:t>
            </a:r>
            <a:r>
              <a:rPr lang="en-US" sz="1400" dirty="0">
                <a:solidFill>
                  <a:prstClr val="black"/>
                </a:solidFill>
                <a:latin typeface="Cambria" pitchFamily="18" charset="0"/>
              </a:rPr>
              <a:t>	</a:t>
            </a:r>
          </a:p>
          <a:p>
            <a:pPr marL="0" lvl="0" indent="0">
              <a:spcBef>
                <a:spcPts val="0"/>
              </a:spcBef>
              <a:buClr>
                <a:srgbClr val="0BD0D9"/>
              </a:buClr>
              <a:buNone/>
              <a:defRPr/>
            </a:pPr>
            <a:r>
              <a:rPr lang="en-US" sz="1400" dirty="0">
                <a:solidFill>
                  <a:prstClr val="black"/>
                </a:solidFill>
                <a:latin typeface="Cambria" pitchFamily="18" charset="0"/>
              </a:rPr>
              <a:t>				</a:t>
            </a:r>
            <a:endParaRPr lang="en-US" sz="2400" dirty="0" smtClean="0">
              <a:latin typeface="Cambria" pitchFamily="18" charset="0"/>
            </a:endParaRPr>
          </a:p>
          <a:p>
            <a:pPr marL="18288" indent="0" eaLnBrk="1" fontAlgn="auto" hangingPunct="1">
              <a:spcAft>
                <a:spcPts val="0"/>
              </a:spcAft>
              <a:buNone/>
              <a:defRPr/>
            </a:pPr>
            <a:endParaRPr lang="en-US" sz="1200" dirty="0" smtClean="0">
              <a:latin typeface="Cambria" pitchFamily="18" charset="0"/>
            </a:endParaRPr>
          </a:p>
          <a:p>
            <a:pPr marL="18288" indent="0" eaLnBrk="1" fontAlgn="auto" hangingPunct="1">
              <a:spcAft>
                <a:spcPts val="0"/>
              </a:spcAft>
              <a:buNone/>
              <a:defRPr/>
            </a:pPr>
            <a:endParaRPr lang="en-US" sz="1200" dirty="0" smtClean="0">
              <a:latin typeface="Cambria" pitchFamily="18" charset="0"/>
            </a:endParaRPr>
          </a:p>
          <a:p>
            <a:pPr marL="18288" indent="0" eaLnBrk="1" fontAlgn="auto" hangingPunct="1">
              <a:spcAft>
                <a:spcPts val="0"/>
              </a:spcAft>
              <a:buNone/>
              <a:defRPr/>
            </a:pPr>
            <a:endParaRPr lang="en-US" sz="1200" dirty="0">
              <a:latin typeface="Cambria" pitchFamily="18" charset="0"/>
            </a:endParaRPr>
          </a:p>
        </p:txBody>
      </p:sp>
      <p:sp>
        <p:nvSpPr>
          <p:cNvPr id="2" name="Title 1"/>
          <p:cNvSpPr>
            <a:spLocks noGrp="1"/>
          </p:cNvSpPr>
          <p:nvPr>
            <p:ph type="title"/>
          </p:nvPr>
        </p:nvSpPr>
        <p:spPr>
          <a:xfrm>
            <a:off x="1066800" y="685800"/>
            <a:ext cx="7024688" cy="685800"/>
          </a:xfrm>
        </p:spPr>
        <p:txBody>
          <a:bodyPr>
            <a:normAutofit/>
          </a:bodyPr>
          <a:lstStyle/>
          <a:p>
            <a:pPr algn="ctr" eaLnBrk="1" fontAlgn="auto" hangingPunct="1">
              <a:spcAft>
                <a:spcPts val="0"/>
              </a:spcAft>
              <a:defRPr/>
            </a:pPr>
            <a:r>
              <a:rPr lang="en-US" sz="3800" b="1" dirty="0" smtClean="0">
                <a:latin typeface="Cambria" pitchFamily="18" charset="0"/>
              </a:rPr>
              <a:t>STAFFING</a:t>
            </a:r>
            <a:endParaRPr lang="en-US" sz="3600" b="1" dirty="0"/>
          </a:p>
        </p:txBody>
      </p:sp>
      <p:grpSp>
        <p:nvGrpSpPr>
          <p:cNvPr id="2110" name="Group 94"/>
          <p:cNvGrpSpPr>
            <a:grpSpLocks noChangeAspect="1"/>
          </p:cNvGrpSpPr>
          <p:nvPr/>
        </p:nvGrpSpPr>
        <p:grpSpPr bwMode="auto">
          <a:xfrm>
            <a:off x="1107829" y="2340451"/>
            <a:ext cx="6770521" cy="2558120"/>
            <a:chOff x="1127" y="1648"/>
            <a:chExt cx="3641" cy="957"/>
          </a:xfrm>
        </p:grpSpPr>
        <p:sp>
          <p:nvSpPr>
            <p:cNvPr id="2112" name="Rectangle 95"/>
            <p:cNvSpPr>
              <a:spLocks noChangeArrowheads="1"/>
            </p:cNvSpPr>
            <p:nvPr/>
          </p:nvSpPr>
          <p:spPr bwMode="auto">
            <a:xfrm>
              <a:off x="1139" y="1648"/>
              <a:ext cx="999"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mbria" pitchFamily="18" charset="0"/>
                  <a:cs typeface="Arial" pitchFamily="34" charset="0"/>
                </a:rPr>
                <a:t>Administrative Aide </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13" name="Rectangle 96"/>
            <p:cNvSpPr>
              <a:spLocks noChangeArrowheads="1"/>
            </p:cNvSpPr>
            <p:nvPr/>
          </p:nvSpPr>
          <p:spPr bwMode="auto">
            <a:xfrm>
              <a:off x="2065" y="1648"/>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000000"/>
                  </a:solidFill>
                  <a:effectLst/>
                  <a:latin typeface="Cambria"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14" name="Rectangle 97"/>
            <p:cNvSpPr>
              <a:spLocks noChangeArrowheads="1"/>
            </p:cNvSpPr>
            <p:nvPr/>
          </p:nvSpPr>
          <p:spPr bwMode="auto">
            <a:xfrm>
              <a:off x="2156" y="1648"/>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15" name="Rectangle 98"/>
            <p:cNvSpPr>
              <a:spLocks noChangeArrowheads="1"/>
            </p:cNvSpPr>
            <p:nvPr/>
          </p:nvSpPr>
          <p:spPr bwMode="auto">
            <a:xfrm>
              <a:off x="2444" y="1648"/>
              <a:ext cx="874"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mbria" pitchFamily="18" charset="0"/>
                  <a:cs typeface="Arial" pitchFamily="34" charset="0"/>
                </a:rPr>
                <a:t> </a:t>
              </a:r>
              <a:r>
                <a:rPr kumimoji="0" lang="en-US" sz="1400" b="0" i="0" u="none" strike="noStrike" cap="none" normalizeH="0" baseline="0" dirty="0" smtClean="0">
                  <a:ln>
                    <a:noFill/>
                  </a:ln>
                  <a:solidFill>
                    <a:srgbClr val="000000"/>
                  </a:solidFill>
                  <a:effectLst/>
                  <a:latin typeface="Cambria" pitchFamily="18" charset="0"/>
                  <a:cs typeface="Arial" pitchFamily="34" charset="0"/>
                </a:rPr>
                <a:t>Food Service Worker</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16" name="Rectangle 99"/>
            <p:cNvSpPr>
              <a:spLocks noChangeArrowheads="1"/>
            </p:cNvSpPr>
            <p:nvPr/>
          </p:nvSpPr>
          <p:spPr bwMode="auto">
            <a:xfrm>
              <a:off x="3235" y="1648"/>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17" name="Rectangle 100"/>
            <p:cNvSpPr>
              <a:spLocks noChangeArrowheads="1"/>
            </p:cNvSpPr>
            <p:nvPr/>
          </p:nvSpPr>
          <p:spPr bwMode="auto">
            <a:xfrm>
              <a:off x="3308" y="1648"/>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18" name="Rectangle 101"/>
            <p:cNvSpPr>
              <a:spLocks noChangeArrowheads="1"/>
            </p:cNvSpPr>
            <p:nvPr/>
          </p:nvSpPr>
          <p:spPr bwMode="auto">
            <a:xfrm>
              <a:off x="3596" y="1648"/>
              <a:ext cx="1019"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mbria" pitchFamily="18" charset="0"/>
                  <a:cs typeface="Arial" pitchFamily="34" charset="0"/>
                </a:rPr>
                <a:t>Registered Charge Nurse</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19" name="Rectangle 102"/>
            <p:cNvSpPr>
              <a:spLocks noChangeArrowheads="1"/>
            </p:cNvSpPr>
            <p:nvPr/>
          </p:nvSpPr>
          <p:spPr bwMode="auto">
            <a:xfrm>
              <a:off x="4528" y="1648"/>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20" name="Rectangle 103"/>
            <p:cNvSpPr>
              <a:spLocks noChangeArrowheads="1"/>
            </p:cNvSpPr>
            <p:nvPr/>
          </p:nvSpPr>
          <p:spPr bwMode="auto">
            <a:xfrm>
              <a:off x="1139" y="1750"/>
              <a:ext cx="1199"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mbria" pitchFamily="18" charset="0"/>
                  <a:cs typeface="Arial" pitchFamily="34" charset="0"/>
                </a:rPr>
                <a:t>Assistant Superintendent</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21" name="Rectangle 104"/>
            <p:cNvSpPr>
              <a:spLocks noChangeArrowheads="1"/>
            </p:cNvSpPr>
            <p:nvPr/>
          </p:nvSpPr>
          <p:spPr bwMode="auto">
            <a:xfrm>
              <a:off x="2242" y="1750"/>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22" name="Rectangle 105"/>
            <p:cNvSpPr>
              <a:spLocks noChangeArrowheads="1"/>
            </p:cNvSpPr>
            <p:nvPr/>
          </p:nvSpPr>
          <p:spPr bwMode="auto">
            <a:xfrm>
              <a:off x="2444" y="1750"/>
              <a:ext cx="884"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mbria" pitchFamily="18" charset="0"/>
                  <a:cs typeface="Arial" pitchFamily="34" charset="0"/>
                </a:rPr>
                <a:t> </a:t>
              </a:r>
              <a:r>
                <a:rPr kumimoji="0" lang="en-US" sz="1400" b="0" i="0" u="none" strike="noStrike" cap="none" normalizeH="0" baseline="0" dirty="0" smtClean="0">
                  <a:ln>
                    <a:noFill/>
                  </a:ln>
                  <a:solidFill>
                    <a:srgbClr val="000000"/>
                  </a:solidFill>
                  <a:effectLst/>
                  <a:latin typeface="Cambria" pitchFamily="18" charset="0"/>
                  <a:cs typeface="Arial" pitchFamily="34" charset="0"/>
                </a:rPr>
                <a:t>Group Life Manager I</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23" name="Rectangle 106"/>
            <p:cNvSpPr>
              <a:spLocks noChangeArrowheads="1"/>
            </p:cNvSpPr>
            <p:nvPr/>
          </p:nvSpPr>
          <p:spPr bwMode="auto">
            <a:xfrm>
              <a:off x="3236" y="1750"/>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24" name="Rectangle 107"/>
            <p:cNvSpPr>
              <a:spLocks noChangeArrowheads="1"/>
            </p:cNvSpPr>
            <p:nvPr/>
          </p:nvSpPr>
          <p:spPr bwMode="auto">
            <a:xfrm>
              <a:off x="3308" y="1750"/>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25" name="Rectangle 108"/>
            <p:cNvSpPr>
              <a:spLocks noChangeArrowheads="1"/>
            </p:cNvSpPr>
            <p:nvPr/>
          </p:nvSpPr>
          <p:spPr bwMode="auto">
            <a:xfrm>
              <a:off x="3596" y="1750"/>
              <a:ext cx="754"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mbria" pitchFamily="18" charset="0"/>
                  <a:cs typeface="Arial" pitchFamily="34" charset="0"/>
                </a:rPr>
                <a:t>Resident Advisor I</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26" name="Rectangle 109"/>
            <p:cNvSpPr>
              <a:spLocks noChangeArrowheads="1"/>
            </p:cNvSpPr>
            <p:nvPr/>
          </p:nvSpPr>
          <p:spPr bwMode="auto">
            <a:xfrm>
              <a:off x="4287" y="1750"/>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27" name="Rectangle 110"/>
            <p:cNvSpPr>
              <a:spLocks noChangeArrowheads="1"/>
            </p:cNvSpPr>
            <p:nvPr/>
          </p:nvSpPr>
          <p:spPr bwMode="auto">
            <a:xfrm>
              <a:off x="1139" y="1854"/>
              <a:ext cx="1259"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mbria" pitchFamily="18" charset="0"/>
                  <a:cs typeface="Arial" pitchFamily="34" charset="0"/>
                </a:rPr>
                <a:t>Behavioral Health Director</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28" name="Rectangle 111"/>
            <p:cNvSpPr>
              <a:spLocks noChangeArrowheads="1"/>
            </p:cNvSpPr>
            <p:nvPr/>
          </p:nvSpPr>
          <p:spPr bwMode="auto">
            <a:xfrm>
              <a:off x="2300" y="1854"/>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29" name="Rectangle 112"/>
            <p:cNvSpPr>
              <a:spLocks noChangeArrowheads="1"/>
            </p:cNvSpPr>
            <p:nvPr/>
          </p:nvSpPr>
          <p:spPr bwMode="auto">
            <a:xfrm>
              <a:off x="2319" y="1854"/>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30" name="Rectangle 113"/>
            <p:cNvSpPr>
              <a:spLocks noChangeArrowheads="1"/>
            </p:cNvSpPr>
            <p:nvPr/>
          </p:nvSpPr>
          <p:spPr bwMode="auto">
            <a:xfrm>
              <a:off x="2444" y="1854"/>
              <a:ext cx="915"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mbria" pitchFamily="18" charset="0"/>
                  <a:cs typeface="Arial" pitchFamily="34" charset="0"/>
                </a:rPr>
                <a:t> </a:t>
              </a:r>
              <a:r>
                <a:rPr kumimoji="0" lang="en-US" sz="1400" b="0" i="0" u="none" strike="noStrike" cap="none" normalizeH="0" baseline="0" dirty="0" smtClean="0">
                  <a:ln>
                    <a:noFill/>
                  </a:ln>
                  <a:solidFill>
                    <a:srgbClr val="000000"/>
                  </a:solidFill>
                  <a:effectLst/>
                  <a:latin typeface="Cambria" pitchFamily="18" charset="0"/>
                  <a:cs typeface="Arial" pitchFamily="34" charset="0"/>
                </a:rPr>
                <a:t>Group Life Manager II</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31" name="Rectangle 114"/>
            <p:cNvSpPr>
              <a:spLocks noChangeArrowheads="1"/>
            </p:cNvSpPr>
            <p:nvPr/>
          </p:nvSpPr>
          <p:spPr bwMode="auto">
            <a:xfrm>
              <a:off x="3265" y="1854"/>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32" name="Rectangle 115"/>
            <p:cNvSpPr>
              <a:spLocks noChangeArrowheads="1"/>
            </p:cNvSpPr>
            <p:nvPr/>
          </p:nvSpPr>
          <p:spPr bwMode="auto">
            <a:xfrm>
              <a:off x="3308" y="1854"/>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33" name="Rectangle 116"/>
            <p:cNvSpPr>
              <a:spLocks noChangeArrowheads="1"/>
            </p:cNvSpPr>
            <p:nvPr/>
          </p:nvSpPr>
          <p:spPr bwMode="auto">
            <a:xfrm>
              <a:off x="3596" y="1854"/>
              <a:ext cx="923"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mbria" pitchFamily="18" charset="0"/>
                  <a:cs typeface="Arial" pitchFamily="34" charset="0"/>
                </a:rPr>
                <a:t>Resident Advisor Lead</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34" name="Rectangle 117"/>
            <p:cNvSpPr>
              <a:spLocks noChangeArrowheads="1"/>
            </p:cNvSpPr>
            <p:nvPr/>
          </p:nvSpPr>
          <p:spPr bwMode="auto">
            <a:xfrm>
              <a:off x="4441" y="1854"/>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35" name="Rectangle 118"/>
            <p:cNvSpPr>
              <a:spLocks noChangeArrowheads="1"/>
            </p:cNvSpPr>
            <p:nvPr/>
          </p:nvSpPr>
          <p:spPr bwMode="auto">
            <a:xfrm>
              <a:off x="1139" y="1957"/>
              <a:ext cx="1318"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mbria" pitchFamily="18" charset="0"/>
                  <a:cs typeface="Arial" pitchFamily="34" charset="0"/>
                </a:rPr>
                <a:t>Case Management Specialist</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36" name="Rectangle 119"/>
            <p:cNvSpPr>
              <a:spLocks noChangeArrowheads="1"/>
            </p:cNvSpPr>
            <p:nvPr/>
          </p:nvSpPr>
          <p:spPr bwMode="auto">
            <a:xfrm>
              <a:off x="2350" y="1957"/>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37" name="Rectangle 120"/>
            <p:cNvSpPr>
              <a:spLocks noChangeArrowheads="1"/>
            </p:cNvSpPr>
            <p:nvPr/>
          </p:nvSpPr>
          <p:spPr bwMode="auto">
            <a:xfrm>
              <a:off x="2444" y="1970"/>
              <a:ext cx="821"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mbria" pitchFamily="18" charset="0"/>
                  <a:cs typeface="Arial" pitchFamily="34" charset="0"/>
                </a:rPr>
                <a:t> </a:t>
              </a:r>
              <a:r>
                <a:rPr kumimoji="0" lang="en-US" sz="1400" b="0" i="0" u="none" strike="noStrike" cap="none" normalizeH="0" baseline="0" dirty="0" smtClean="0">
                  <a:ln>
                    <a:noFill/>
                  </a:ln>
                  <a:solidFill>
                    <a:srgbClr val="000000"/>
                  </a:solidFill>
                  <a:effectLst/>
                  <a:latin typeface="Cambria" pitchFamily="18" charset="0"/>
                  <a:cs typeface="Arial" pitchFamily="34" charset="0"/>
                </a:rPr>
                <a:t>Maintenance Chief</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38" name="Rectangle 121"/>
            <p:cNvSpPr>
              <a:spLocks noChangeArrowheads="1"/>
            </p:cNvSpPr>
            <p:nvPr/>
          </p:nvSpPr>
          <p:spPr bwMode="auto">
            <a:xfrm>
              <a:off x="2929" y="1957"/>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40" name="Rectangle 122"/>
            <p:cNvSpPr>
              <a:spLocks noChangeArrowheads="1"/>
            </p:cNvSpPr>
            <p:nvPr/>
          </p:nvSpPr>
          <p:spPr bwMode="auto">
            <a:xfrm>
              <a:off x="2948" y="1957"/>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41" name="Rectangle 123"/>
            <p:cNvSpPr>
              <a:spLocks noChangeArrowheads="1"/>
            </p:cNvSpPr>
            <p:nvPr/>
          </p:nvSpPr>
          <p:spPr bwMode="auto">
            <a:xfrm>
              <a:off x="3139" y="1957"/>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42" name="Rectangle 124"/>
            <p:cNvSpPr>
              <a:spLocks noChangeArrowheads="1"/>
            </p:cNvSpPr>
            <p:nvPr/>
          </p:nvSpPr>
          <p:spPr bwMode="auto">
            <a:xfrm>
              <a:off x="3308" y="1957"/>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43" name="Rectangle 125"/>
            <p:cNvSpPr>
              <a:spLocks noChangeArrowheads="1"/>
            </p:cNvSpPr>
            <p:nvPr/>
          </p:nvSpPr>
          <p:spPr bwMode="auto">
            <a:xfrm>
              <a:off x="3596" y="1957"/>
              <a:ext cx="117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mbria" pitchFamily="18" charset="0"/>
                  <a:cs typeface="Arial" pitchFamily="34" charset="0"/>
                </a:rPr>
                <a:t>Resident Advisor Supervisor</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44" name="Rectangle 126"/>
            <p:cNvSpPr>
              <a:spLocks noChangeArrowheads="1"/>
            </p:cNvSpPr>
            <p:nvPr/>
          </p:nvSpPr>
          <p:spPr bwMode="auto">
            <a:xfrm>
              <a:off x="4669" y="1957"/>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45" name="Rectangle 127"/>
            <p:cNvSpPr>
              <a:spLocks noChangeArrowheads="1"/>
            </p:cNvSpPr>
            <p:nvPr/>
          </p:nvSpPr>
          <p:spPr bwMode="auto">
            <a:xfrm>
              <a:off x="1139" y="2061"/>
              <a:ext cx="120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mbria" pitchFamily="18" charset="0"/>
                  <a:cs typeface="Arial" pitchFamily="34" charset="0"/>
                </a:rPr>
                <a:t>Case Manager Supervisor</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46" name="Rectangle 128"/>
            <p:cNvSpPr>
              <a:spLocks noChangeArrowheads="1"/>
            </p:cNvSpPr>
            <p:nvPr/>
          </p:nvSpPr>
          <p:spPr bwMode="auto">
            <a:xfrm>
              <a:off x="2244" y="2061"/>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47" name="Rectangle 129"/>
            <p:cNvSpPr>
              <a:spLocks noChangeArrowheads="1"/>
            </p:cNvSpPr>
            <p:nvPr/>
          </p:nvSpPr>
          <p:spPr bwMode="auto">
            <a:xfrm>
              <a:off x="2444" y="2061"/>
              <a:ext cx="966"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mbria" pitchFamily="18" charset="0"/>
                  <a:cs typeface="Arial" pitchFamily="34" charset="0"/>
                </a:rPr>
                <a:t> </a:t>
              </a:r>
              <a:r>
                <a:rPr kumimoji="0" lang="en-US" sz="1400" b="0" i="0" u="none" strike="noStrike" cap="none" normalizeH="0" baseline="0" dirty="0" smtClean="0">
                  <a:ln>
                    <a:noFill/>
                  </a:ln>
                  <a:solidFill>
                    <a:srgbClr val="000000"/>
                  </a:solidFill>
                  <a:effectLst/>
                  <a:latin typeface="Cambria" pitchFamily="18" charset="0"/>
                  <a:cs typeface="Arial" pitchFamily="34" charset="0"/>
                </a:rPr>
                <a:t>Management Associate</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48" name="Rectangle 130"/>
            <p:cNvSpPr>
              <a:spLocks noChangeArrowheads="1"/>
            </p:cNvSpPr>
            <p:nvPr/>
          </p:nvSpPr>
          <p:spPr bwMode="auto">
            <a:xfrm>
              <a:off x="3308" y="2061"/>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49" name="Rectangle 131"/>
            <p:cNvSpPr>
              <a:spLocks noChangeArrowheads="1"/>
            </p:cNvSpPr>
            <p:nvPr/>
          </p:nvSpPr>
          <p:spPr bwMode="auto">
            <a:xfrm>
              <a:off x="3596" y="2061"/>
              <a:ext cx="107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mbria" pitchFamily="18" charset="0"/>
                  <a:cs typeface="Arial" pitchFamily="34" charset="0"/>
                </a:rPr>
                <a:t>Staff Training Coordinator</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0" name="Rectangle 132"/>
            <p:cNvSpPr>
              <a:spLocks noChangeArrowheads="1"/>
            </p:cNvSpPr>
            <p:nvPr/>
          </p:nvSpPr>
          <p:spPr bwMode="auto">
            <a:xfrm>
              <a:off x="4584" y="2061"/>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51" name="Rectangle 133"/>
            <p:cNvSpPr>
              <a:spLocks noChangeArrowheads="1"/>
            </p:cNvSpPr>
            <p:nvPr/>
          </p:nvSpPr>
          <p:spPr bwMode="auto">
            <a:xfrm>
              <a:off x="1139" y="2163"/>
              <a:ext cx="514"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mbria" pitchFamily="18" charset="0"/>
                  <a:cs typeface="Arial" pitchFamily="34" charset="0"/>
                </a:rPr>
                <a:t>Clinician</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2" name="Rectangle 134"/>
            <p:cNvSpPr>
              <a:spLocks noChangeArrowheads="1"/>
            </p:cNvSpPr>
            <p:nvPr/>
          </p:nvSpPr>
          <p:spPr bwMode="auto">
            <a:xfrm>
              <a:off x="1618" y="2163"/>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53" name="Rectangle 135"/>
            <p:cNvSpPr>
              <a:spLocks noChangeArrowheads="1"/>
            </p:cNvSpPr>
            <p:nvPr/>
          </p:nvSpPr>
          <p:spPr bwMode="auto">
            <a:xfrm>
              <a:off x="1868" y="2163"/>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54" name="Rectangle 136"/>
            <p:cNvSpPr>
              <a:spLocks noChangeArrowheads="1"/>
            </p:cNvSpPr>
            <p:nvPr/>
          </p:nvSpPr>
          <p:spPr bwMode="auto">
            <a:xfrm>
              <a:off x="2156" y="2163"/>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55" name="Rectangle 137"/>
            <p:cNvSpPr>
              <a:spLocks noChangeArrowheads="1"/>
            </p:cNvSpPr>
            <p:nvPr/>
          </p:nvSpPr>
          <p:spPr bwMode="auto">
            <a:xfrm>
              <a:off x="2444" y="2163"/>
              <a:ext cx="781"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mbria" pitchFamily="18" charset="0"/>
                  <a:cs typeface="Arial" pitchFamily="34" charset="0"/>
                </a:rPr>
                <a:t> </a:t>
              </a:r>
              <a:r>
                <a:rPr kumimoji="0" lang="en-US" sz="1400" b="0" i="0" u="none" strike="noStrike" cap="none" normalizeH="0" baseline="0" dirty="0" smtClean="0">
                  <a:ln>
                    <a:noFill/>
                  </a:ln>
                  <a:solidFill>
                    <a:srgbClr val="000000"/>
                  </a:solidFill>
                  <a:effectLst/>
                  <a:latin typeface="Cambria" pitchFamily="18" charset="0"/>
                  <a:cs typeface="Arial" pitchFamily="34" charset="0"/>
                </a:rPr>
                <a:t>Nurse Practitioner</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6" name="Rectangle 138"/>
            <p:cNvSpPr>
              <a:spLocks noChangeArrowheads="1"/>
            </p:cNvSpPr>
            <p:nvPr/>
          </p:nvSpPr>
          <p:spPr bwMode="auto">
            <a:xfrm>
              <a:off x="3141" y="2163"/>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57" name="Rectangle 139"/>
            <p:cNvSpPr>
              <a:spLocks noChangeArrowheads="1"/>
            </p:cNvSpPr>
            <p:nvPr/>
          </p:nvSpPr>
          <p:spPr bwMode="auto">
            <a:xfrm>
              <a:off x="3308" y="2163"/>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58" name="Rectangle 140"/>
            <p:cNvSpPr>
              <a:spLocks noChangeArrowheads="1"/>
            </p:cNvSpPr>
            <p:nvPr/>
          </p:nvSpPr>
          <p:spPr bwMode="auto">
            <a:xfrm>
              <a:off x="3596" y="2163"/>
              <a:ext cx="645"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mbria" pitchFamily="18" charset="0"/>
                  <a:cs typeface="Arial" pitchFamily="34" charset="0"/>
                </a:rPr>
                <a:t>Superintendent</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59" name="Rectangle 141"/>
            <p:cNvSpPr>
              <a:spLocks noChangeArrowheads="1"/>
            </p:cNvSpPr>
            <p:nvPr/>
          </p:nvSpPr>
          <p:spPr bwMode="auto">
            <a:xfrm>
              <a:off x="4183" y="2163"/>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60" name="Rectangle 142"/>
            <p:cNvSpPr>
              <a:spLocks noChangeArrowheads="1"/>
            </p:cNvSpPr>
            <p:nvPr/>
          </p:nvSpPr>
          <p:spPr bwMode="auto">
            <a:xfrm>
              <a:off x="1139" y="2267"/>
              <a:ext cx="361"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mbria" pitchFamily="18" charset="0"/>
                  <a:cs typeface="Arial" pitchFamily="34" charset="0"/>
                </a:rPr>
                <a:t>Cook</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61" name="Rectangle 143"/>
            <p:cNvSpPr>
              <a:spLocks noChangeArrowheads="1"/>
            </p:cNvSpPr>
            <p:nvPr/>
          </p:nvSpPr>
          <p:spPr bwMode="auto">
            <a:xfrm>
              <a:off x="1481" y="2267"/>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62" name="Rectangle 144"/>
            <p:cNvSpPr>
              <a:spLocks noChangeArrowheads="1"/>
            </p:cNvSpPr>
            <p:nvPr/>
          </p:nvSpPr>
          <p:spPr bwMode="auto">
            <a:xfrm>
              <a:off x="1580" y="2267"/>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63" name="Rectangle 145"/>
            <p:cNvSpPr>
              <a:spLocks noChangeArrowheads="1"/>
            </p:cNvSpPr>
            <p:nvPr/>
          </p:nvSpPr>
          <p:spPr bwMode="auto">
            <a:xfrm>
              <a:off x="1868" y="2267"/>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64" name="Rectangle 146"/>
            <p:cNvSpPr>
              <a:spLocks noChangeArrowheads="1"/>
            </p:cNvSpPr>
            <p:nvPr/>
          </p:nvSpPr>
          <p:spPr bwMode="auto">
            <a:xfrm>
              <a:off x="2156" y="2267"/>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65" name="Rectangle 147"/>
            <p:cNvSpPr>
              <a:spLocks noChangeArrowheads="1"/>
            </p:cNvSpPr>
            <p:nvPr/>
          </p:nvSpPr>
          <p:spPr bwMode="auto">
            <a:xfrm>
              <a:off x="2444" y="2267"/>
              <a:ext cx="817"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mbria" pitchFamily="18" charset="0"/>
                  <a:cs typeface="Arial" pitchFamily="34" charset="0"/>
                </a:rPr>
                <a:t> </a:t>
              </a:r>
              <a:r>
                <a:rPr kumimoji="0" lang="en-US" sz="1400" b="0" i="0" u="none" strike="noStrike" cap="none" normalizeH="0" baseline="0" dirty="0" smtClean="0">
                  <a:ln>
                    <a:noFill/>
                  </a:ln>
                  <a:solidFill>
                    <a:srgbClr val="000000"/>
                  </a:solidFill>
                  <a:effectLst/>
                  <a:latin typeface="Cambria" pitchFamily="18" charset="0"/>
                  <a:cs typeface="Arial" pitchFamily="34" charset="0"/>
                </a:rPr>
                <a:t>Nursing Supervisor</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66" name="Rectangle 148"/>
            <p:cNvSpPr>
              <a:spLocks noChangeArrowheads="1"/>
            </p:cNvSpPr>
            <p:nvPr/>
          </p:nvSpPr>
          <p:spPr bwMode="auto">
            <a:xfrm>
              <a:off x="3174" y="2267"/>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67" name="Rectangle 149"/>
            <p:cNvSpPr>
              <a:spLocks noChangeArrowheads="1"/>
            </p:cNvSpPr>
            <p:nvPr/>
          </p:nvSpPr>
          <p:spPr bwMode="auto">
            <a:xfrm>
              <a:off x="3308" y="2267"/>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68" name="Rectangle 150"/>
            <p:cNvSpPr>
              <a:spLocks noChangeArrowheads="1"/>
            </p:cNvSpPr>
            <p:nvPr/>
          </p:nvSpPr>
          <p:spPr bwMode="auto">
            <a:xfrm>
              <a:off x="3596" y="2267"/>
              <a:ext cx="580"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mbria" pitchFamily="18" charset="0"/>
                  <a:cs typeface="Arial" pitchFamily="34" charset="0"/>
                </a:rPr>
                <a:t>Supply Officer</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69" name="Rectangle 151"/>
            <p:cNvSpPr>
              <a:spLocks noChangeArrowheads="1"/>
            </p:cNvSpPr>
            <p:nvPr/>
          </p:nvSpPr>
          <p:spPr bwMode="auto">
            <a:xfrm>
              <a:off x="4127" y="2267"/>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70" name="Rectangle 152"/>
            <p:cNvSpPr>
              <a:spLocks noChangeArrowheads="1"/>
            </p:cNvSpPr>
            <p:nvPr/>
          </p:nvSpPr>
          <p:spPr bwMode="auto">
            <a:xfrm>
              <a:off x="4172" y="2267"/>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71" name="Rectangle 153"/>
            <p:cNvSpPr>
              <a:spLocks noChangeArrowheads="1"/>
            </p:cNvSpPr>
            <p:nvPr/>
          </p:nvSpPr>
          <p:spPr bwMode="auto">
            <a:xfrm>
              <a:off x="4460" y="2267"/>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72" name="Rectangle 154"/>
            <p:cNvSpPr>
              <a:spLocks noChangeArrowheads="1"/>
            </p:cNvSpPr>
            <p:nvPr/>
          </p:nvSpPr>
          <p:spPr bwMode="auto">
            <a:xfrm>
              <a:off x="1139" y="2370"/>
              <a:ext cx="1066"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mbria" pitchFamily="18" charset="0"/>
                  <a:cs typeface="Arial" pitchFamily="34" charset="0"/>
                </a:rPr>
                <a:t>Food Service Manager</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73" name="Rectangle 155"/>
            <p:cNvSpPr>
              <a:spLocks noChangeArrowheads="1"/>
            </p:cNvSpPr>
            <p:nvPr/>
          </p:nvSpPr>
          <p:spPr bwMode="auto">
            <a:xfrm>
              <a:off x="2123" y="2370"/>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74" name="Rectangle 156"/>
            <p:cNvSpPr>
              <a:spLocks noChangeArrowheads="1"/>
            </p:cNvSpPr>
            <p:nvPr/>
          </p:nvSpPr>
          <p:spPr bwMode="auto">
            <a:xfrm>
              <a:off x="2156" y="2370"/>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75" name="Rectangle 157"/>
            <p:cNvSpPr>
              <a:spLocks noChangeArrowheads="1"/>
            </p:cNvSpPr>
            <p:nvPr/>
          </p:nvSpPr>
          <p:spPr bwMode="auto">
            <a:xfrm>
              <a:off x="2444" y="2370"/>
              <a:ext cx="531"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mbria" pitchFamily="18" charset="0"/>
                  <a:cs typeface="Arial" pitchFamily="34" charset="0"/>
                </a:rPr>
                <a:t> </a:t>
              </a:r>
              <a:r>
                <a:rPr kumimoji="0" lang="en-US" sz="1400" b="0" i="0" u="none" strike="noStrike" cap="none" normalizeH="0" baseline="0" dirty="0" smtClean="0">
                  <a:ln>
                    <a:noFill/>
                  </a:ln>
                  <a:solidFill>
                    <a:srgbClr val="000000"/>
                  </a:solidFill>
                  <a:effectLst/>
                  <a:latin typeface="Cambria" pitchFamily="18" charset="0"/>
                  <a:cs typeface="Arial" pitchFamily="34" charset="0"/>
                </a:rPr>
                <a:t>Psychologist</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76" name="Rectangle 158"/>
            <p:cNvSpPr>
              <a:spLocks noChangeArrowheads="1"/>
            </p:cNvSpPr>
            <p:nvPr/>
          </p:nvSpPr>
          <p:spPr bwMode="auto">
            <a:xfrm>
              <a:off x="2916" y="2370"/>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000000"/>
                  </a:solidFill>
                  <a:effectLst/>
                  <a:latin typeface="Cambria"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77" name="Rectangle 159"/>
            <p:cNvSpPr>
              <a:spLocks noChangeArrowheads="1"/>
            </p:cNvSpPr>
            <p:nvPr/>
          </p:nvSpPr>
          <p:spPr bwMode="auto">
            <a:xfrm>
              <a:off x="3020" y="2370"/>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78" name="Rectangle 160"/>
            <p:cNvSpPr>
              <a:spLocks noChangeArrowheads="1"/>
            </p:cNvSpPr>
            <p:nvPr/>
          </p:nvSpPr>
          <p:spPr bwMode="auto">
            <a:xfrm>
              <a:off x="3308" y="2370"/>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79" name="Rectangle 161"/>
            <p:cNvSpPr>
              <a:spLocks noChangeArrowheads="1"/>
            </p:cNvSpPr>
            <p:nvPr/>
          </p:nvSpPr>
          <p:spPr bwMode="auto">
            <a:xfrm>
              <a:off x="3596" y="2370"/>
              <a:ext cx="923"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mbria" pitchFamily="18" charset="0"/>
                  <a:cs typeface="Arial" pitchFamily="34" charset="0"/>
                </a:rPr>
                <a:t>Transportation Officer</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80" name="Rectangle 162"/>
            <p:cNvSpPr>
              <a:spLocks noChangeArrowheads="1"/>
            </p:cNvSpPr>
            <p:nvPr/>
          </p:nvSpPr>
          <p:spPr bwMode="auto">
            <a:xfrm>
              <a:off x="4442" y="2370"/>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81" name="Rectangle 163"/>
            <p:cNvSpPr>
              <a:spLocks noChangeArrowheads="1"/>
            </p:cNvSpPr>
            <p:nvPr/>
          </p:nvSpPr>
          <p:spPr bwMode="auto">
            <a:xfrm>
              <a:off x="1127" y="2492"/>
              <a:ext cx="1305"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000000"/>
                  </a:solidFill>
                  <a:effectLst/>
                  <a:latin typeface="Cambria" pitchFamily="18" charset="0"/>
                  <a:cs typeface="Arial" pitchFamily="34" charset="0"/>
                </a:rPr>
                <a:t> </a:t>
              </a:r>
              <a:r>
                <a:rPr kumimoji="0" lang="en-US" sz="1400" b="0" i="0" u="none" strike="noStrike" cap="none" normalizeH="0" baseline="0" dirty="0" smtClean="0">
                  <a:ln>
                    <a:noFill/>
                  </a:ln>
                  <a:solidFill>
                    <a:srgbClr val="000000"/>
                  </a:solidFill>
                  <a:effectLst/>
                  <a:latin typeface="Cambria" pitchFamily="18" charset="0"/>
                  <a:cs typeface="Arial" pitchFamily="34" charset="0"/>
                </a:rPr>
                <a:t>Food Service Supervisor</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82" name="Rectangle 164"/>
            <p:cNvSpPr>
              <a:spLocks noChangeArrowheads="1"/>
            </p:cNvSpPr>
            <p:nvPr/>
          </p:nvSpPr>
          <p:spPr bwMode="auto">
            <a:xfrm>
              <a:off x="1916" y="2473"/>
              <a:ext cx="74" cy="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mbria" pitchFamily="18"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83" name="Rectangle 165"/>
            <p:cNvSpPr>
              <a:spLocks noChangeArrowheads="1"/>
            </p:cNvSpPr>
            <p:nvPr/>
          </p:nvSpPr>
          <p:spPr bwMode="auto">
            <a:xfrm>
              <a:off x="2444" y="2473"/>
              <a:ext cx="1012" cy="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latin typeface="Cambria" pitchFamily="18" charset="0"/>
                  <a:cs typeface="Arial" pitchFamily="34" charset="0"/>
                </a:rPr>
                <a:t> </a:t>
              </a:r>
              <a:r>
                <a:rPr kumimoji="0" lang="en-US" sz="1400" b="0" i="0" u="none" strike="noStrike" cap="none" normalizeH="0" baseline="0" dirty="0" smtClean="0">
                  <a:ln>
                    <a:noFill/>
                  </a:ln>
                  <a:solidFill>
                    <a:srgbClr val="000000"/>
                  </a:solidFill>
                  <a:effectLst/>
                  <a:latin typeface="Cambria" pitchFamily="18" charset="0"/>
                  <a:cs typeface="Arial" pitchFamily="34" charset="0"/>
                </a:rPr>
                <a:t>Recreation Specialist</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2184" name="Rectangle 166"/>
            <p:cNvSpPr>
              <a:spLocks noChangeArrowheads="1"/>
            </p:cNvSpPr>
            <p:nvPr/>
          </p:nvSpPr>
          <p:spPr bwMode="auto">
            <a:xfrm>
              <a:off x="2942" y="2473"/>
              <a:ext cx="66"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smtClean="0">
                  <a:ln>
                    <a:noFill/>
                  </a:ln>
                  <a:solidFill>
                    <a:srgbClr val="000000"/>
                  </a:solidFill>
                  <a:effectLst/>
                  <a:latin typeface="Calibri"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169" name="Rectangle 95"/>
          <p:cNvSpPr>
            <a:spLocks noChangeArrowheads="1"/>
          </p:cNvSpPr>
          <p:nvPr/>
        </p:nvSpPr>
        <p:spPr bwMode="auto">
          <a:xfrm>
            <a:off x="1174901" y="5460088"/>
            <a:ext cx="1585913"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mbria" pitchFamily="18" charset="0"/>
                <a:cs typeface="Arial" pitchFamily="34" charset="0"/>
              </a:rPr>
              <a:t>Guidance Counselor</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70" name="Rectangle 95"/>
          <p:cNvSpPr>
            <a:spLocks noChangeArrowheads="1"/>
          </p:cNvSpPr>
          <p:nvPr/>
        </p:nvSpPr>
        <p:spPr bwMode="auto">
          <a:xfrm>
            <a:off x="1079007" y="5675532"/>
            <a:ext cx="1876981" cy="223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mbria" pitchFamily="18" charset="0"/>
                <a:cs typeface="Arial" pitchFamily="34" charset="0"/>
              </a:rPr>
              <a:t>   </a:t>
            </a:r>
            <a:r>
              <a:rPr lang="en-US" sz="1400" dirty="0" smtClean="0">
                <a:solidFill>
                  <a:srgbClr val="000000"/>
                </a:solidFill>
                <a:latin typeface="Cambria" pitchFamily="18" charset="0"/>
                <a:cs typeface="Arial" pitchFamily="34" charset="0"/>
              </a:rPr>
              <a:t>P</a:t>
            </a:r>
            <a:r>
              <a:rPr kumimoji="0" lang="en-US" sz="1400" b="0" i="0" u="none" strike="noStrike" cap="none" normalizeH="0" baseline="0" dirty="0" smtClean="0">
                <a:ln>
                  <a:noFill/>
                </a:ln>
                <a:solidFill>
                  <a:srgbClr val="000000"/>
                </a:solidFill>
                <a:effectLst/>
                <a:latin typeface="Cambria" pitchFamily="18" charset="0"/>
                <a:cs typeface="Arial" pitchFamily="34" charset="0"/>
              </a:rPr>
              <a:t>rincipal</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71" name="Rectangle 95"/>
          <p:cNvSpPr>
            <a:spLocks noChangeArrowheads="1"/>
          </p:cNvSpPr>
          <p:nvPr/>
        </p:nvSpPr>
        <p:spPr bwMode="auto">
          <a:xfrm>
            <a:off x="3563589" y="5460088"/>
            <a:ext cx="1585913"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00000"/>
                </a:solidFill>
                <a:effectLst/>
                <a:latin typeface="Cambria" pitchFamily="18" charset="0"/>
                <a:cs typeface="Arial" pitchFamily="34" charset="0"/>
              </a:rPr>
              <a:t> Teacher</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
        <p:nvSpPr>
          <p:cNvPr id="172" name="Rectangle 95"/>
          <p:cNvSpPr>
            <a:spLocks noChangeArrowheads="1"/>
          </p:cNvSpPr>
          <p:nvPr/>
        </p:nvSpPr>
        <p:spPr bwMode="auto">
          <a:xfrm>
            <a:off x="3493741" y="5683478"/>
            <a:ext cx="1585913"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200" dirty="0" smtClean="0">
                <a:solidFill>
                  <a:srgbClr val="000000"/>
                </a:solidFill>
                <a:latin typeface="Cambria" pitchFamily="18" charset="0"/>
                <a:cs typeface="Arial" pitchFamily="34" charset="0"/>
              </a:rPr>
              <a:t>   </a:t>
            </a:r>
            <a:r>
              <a:rPr lang="en-US" sz="1400" dirty="0" smtClean="0">
                <a:solidFill>
                  <a:srgbClr val="000000"/>
                </a:solidFill>
                <a:latin typeface="Cambria" pitchFamily="18" charset="0"/>
                <a:cs typeface="Arial" pitchFamily="34" charset="0"/>
              </a:rPr>
              <a:t>Teacher’s</a:t>
            </a:r>
            <a:r>
              <a:rPr kumimoji="0" lang="en-US" sz="1400" b="0" i="0" u="none" strike="noStrike" cap="none" normalizeH="0" baseline="0" dirty="0" smtClean="0">
                <a:ln>
                  <a:noFill/>
                </a:ln>
                <a:solidFill>
                  <a:srgbClr val="000000"/>
                </a:solidFill>
                <a:effectLst/>
                <a:latin typeface="Cambria" pitchFamily="18" charset="0"/>
                <a:cs typeface="Arial" pitchFamily="34" charset="0"/>
              </a:rPr>
              <a:t> Aide  </a:t>
            </a: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9379510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024688" cy="2971800"/>
          </a:xfrm>
        </p:spPr>
        <p:txBody>
          <a:bodyPr>
            <a:normAutofit fontScale="90000"/>
          </a:bodyPr>
          <a:lstStyle/>
          <a:p>
            <a:pPr algn="ctr" eaLnBrk="1" fontAlgn="auto" hangingPunct="1">
              <a:spcAft>
                <a:spcPts val="0"/>
              </a:spcAft>
              <a:defRPr/>
            </a:pPr>
            <a:r>
              <a:rPr lang="en-US" sz="3600" b="1" dirty="0" smtClean="0">
                <a:solidFill>
                  <a:schemeClr val="accent3">
                    <a:lumMod val="75000"/>
                  </a:schemeClr>
                </a:solidFill>
              </a:rPr>
              <a:t/>
            </a:r>
            <a:br>
              <a:rPr lang="en-US" sz="3600" b="1" dirty="0" smtClean="0">
                <a:solidFill>
                  <a:schemeClr val="accent3">
                    <a:lumMod val="75000"/>
                  </a:schemeClr>
                </a:solidFill>
              </a:rPr>
            </a:br>
            <a:r>
              <a:rPr lang="en-US" sz="3600" b="1" dirty="0">
                <a:solidFill>
                  <a:schemeClr val="accent3">
                    <a:lumMod val="75000"/>
                  </a:schemeClr>
                </a:solidFill>
              </a:rPr>
              <a:t/>
            </a:r>
            <a:br>
              <a:rPr lang="en-US" sz="3600" b="1" dirty="0">
                <a:solidFill>
                  <a:schemeClr val="accent3">
                    <a:lumMod val="75000"/>
                  </a:schemeClr>
                </a:solidFill>
              </a:rPr>
            </a:br>
            <a:r>
              <a:rPr lang="en-US" sz="4200" b="1" dirty="0" smtClean="0">
                <a:latin typeface="Cambria" pitchFamily="18" charset="0"/>
              </a:rPr>
              <a:t>ESTIMATED COSTS </a:t>
            </a:r>
            <a:br>
              <a:rPr lang="en-US" sz="4200" b="1" dirty="0" smtClean="0">
                <a:latin typeface="Cambria" pitchFamily="18" charset="0"/>
              </a:rPr>
            </a:br>
            <a:r>
              <a:rPr lang="en-US" sz="4200" b="1" dirty="0" smtClean="0">
                <a:latin typeface="Cambria" pitchFamily="18" charset="0"/>
              </a:rPr>
              <a:t>AND  </a:t>
            </a:r>
            <a:br>
              <a:rPr lang="en-US" sz="4200" b="1" dirty="0" smtClean="0">
                <a:latin typeface="Cambria" pitchFamily="18" charset="0"/>
              </a:rPr>
            </a:br>
            <a:r>
              <a:rPr lang="en-US" sz="4200" b="1" dirty="0" smtClean="0">
                <a:latin typeface="Cambria" pitchFamily="18" charset="0"/>
              </a:rPr>
              <a:t>PLANNED SCHEDULES</a:t>
            </a:r>
            <a:r>
              <a:rPr lang="en-US" sz="3600" b="1" dirty="0" smtClean="0">
                <a:solidFill>
                  <a:schemeClr val="accent3">
                    <a:lumMod val="75000"/>
                  </a:schemeClr>
                </a:solidFill>
              </a:rPr>
              <a:t/>
            </a:r>
            <a:br>
              <a:rPr lang="en-US" sz="3600" b="1" dirty="0" smtClean="0">
                <a:solidFill>
                  <a:schemeClr val="accent3">
                    <a:lumMod val="75000"/>
                  </a:schemeClr>
                </a:solidFill>
              </a:rPr>
            </a:br>
            <a:endParaRPr lang="en-US" sz="3600" b="1" dirty="0">
              <a:solidFill>
                <a:schemeClr val="accent3">
                  <a:lumMod val="75000"/>
                </a:schemeClr>
              </a:solidFill>
            </a:endParaRPr>
          </a:p>
        </p:txBody>
      </p:sp>
      <p:sp>
        <p:nvSpPr>
          <p:cNvPr id="3" name="Content Placeholder 2"/>
          <p:cNvSpPr>
            <a:spLocks noGrp="1"/>
          </p:cNvSpPr>
          <p:nvPr>
            <p:ph idx="1"/>
          </p:nvPr>
        </p:nvSpPr>
        <p:spPr>
          <a:xfrm>
            <a:off x="0" y="3048000"/>
            <a:ext cx="9144000" cy="3810000"/>
          </a:xfrm>
        </p:spPr>
        <p:txBody>
          <a:bodyPr/>
          <a:lstStyle/>
          <a:p>
            <a:pPr marL="274320" indent="-256032" eaLnBrk="1" fontAlgn="auto" hangingPunct="1">
              <a:spcAft>
                <a:spcPts val="0"/>
              </a:spcAft>
              <a:defRPr/>
            </a:pPr>
            <a:r>
              <a:rPr lang="en-US" sz="2000" dirty="0" smtClean="0"/>
              <a:t>Design - </a:t>
            </a:r>
            <a:r>
              <a:rPr lang="en-US" sz="2000" dirty="0" smtClean="0">
                <a:effectLst/>
              </a:rPr>
              <a:t>$4,282,000 – FY 2014 &amp; 2015  (Aug. 2013 – Feb. 2015)</a:t>
            </a:r>
            <a:endParaRPr lang="en-US" sz="2000" dirty="0" smtClean="0"/>
          </a:p>
          <a:p>
            <a:pPr marL="274320" indent="-256032" eaLnBrk="1" fontAlgn="auto" hangingPunct="1">
              <a:spcAft>
                <a:spcPts val="0"/>
              </a:spcAft>
              <a:defRPr/>
            </a:pPr>
            <a:r>
              <a:rPr lang="en-US" sz="2000" dirty="0" smtClean="0"/>
              <a:t>Construction - </a:t>
            </a:r>
            <a:r>
              <a:rPr lang="en-US" sz="2000" dirty="0" smtClean="0">
                <a:effectLst/>
              </a:rPr>
              <a:t>$46,704,000 - FY  2016 &amp; 2017 (Jun. 2015 – Jun. 2017)</a:t>
            </a:r>
            <a:endParaRPr lang="en-US" sz="2000" dirty="0" smtClean="0"/>
          </a:p>
          <a:p>
            <a:pPr marL="274320" indent="-256032" eaLnBrk="1" fontAlgn="auto" hangingPunct="1">
              <a:spcAft>
                <a:spcPts val="0"/>
              </a:spcAft>
              <a:defRPr/>
            </a:pPr>
            <a:r>
              <a:rPr lang="en-US" sz="2000" dirty="0" smtClean="0"/>
              <a:t>Furniture/equipment - </a:t>
            </a:r>
            <a:r>
              <a:rPr lang="en-US" sz="2000" dirty="0" smtClean="0">
                <a:effectLst/>
              </a:rPr>
              <a:t>$2,159,000 -  FY 2018 (Feb. 2017 – Aug. 2017)</a:t>
            </a:r>
            <a:endParaRPr lang="en-US" sz="2000" dirty="0" smtClean="0"/>
          </a:p>
          <a:p>
            <a:pPr marL="274320" indent="-256032" eaLnBrk="1" fontAlgn="auto" hangingPunct="1">
              <a:spcAft>
                <a:spcPts val="0"/>
              </a:spcAft>
              <a:defRPr/>
            </a:pPr>
            <a:r>
              <a:rPr lang="en-US" sz="2000" dirty="0" smtClean="0"/>
              <a:t>Occupancy - FY</a:t>
            </a:r>
            <a:r>
              <a:rPr lang="en-US" sz="2000" dirty="0" smtClean="0">
                <a:effectLst/>
              </a:rPr>
              <a:t> 2018 (Aug. 2017)</a:t>
            </a:r>
          </a:p>
          <a:p>
            <a:pPr lvl="0" indent="-256032">
              <a:buClr>
                <a:srgbClr val="0BD0D9"/>
              </a:buClr>
              <a:defRPr/>
            </a:pPr>
            <a:r>
              <a:rPr lang="en-US" sz="2000" dirty="0" smtClean="0">
                <a:solidFill>
                  <a:prstClr val="black"/>
                </a:solidFill>
              </a:rPr>
              <a:t>Operating Budget - $7,155,035 (Upon Occupancy)</a:t>
            </a:r>
            <a:endParaRPr lang="en-US" sz="2000" dirty="0">
              <a:solidFill>
                <a:prstClr val="black"/>
              </a:solidFill>
            </a:endParaRPr>
          </a:p>
          <a:p>
            <a:pPr marL="274320" indent="-256032" eaLnBrk="1" fontAlgn="auto" hangingPunct="1">
              <a:spcAft>
                <a:spcPts val="0"/>
              </a:spcAft>
              <a:defRPr/>
            </a:pPr>
            <a:endParaRPr lang="en-US" sz="2400" dirty="0" smtClean="0"/>
          </a:p>
          <a:p>
            <a:pPr marL="274320" indent="-256032" eaLnBrk="1" fontAlgn="auto" hangingPunct="1">
              <a:spcAft>
                <a:spcPts val="0"/>
              </a:spcAft>
              <a:defRPr/>
            </a:pPr>
            <a:endParaRPr lang="en-US" sz="2400" dirty="0" smtClean="0">
              <a:effectLst/>
            </a:endParaRPr>
          </a:p>
          <a:p>
            <a:pPr marL="18288" indent="0" eaLnBrk="1" fontAlgn="auto" hangingPunct="1">
              <a:spcAft>
                <a:spcPts val="0"/>
              </a:spcAft>
              <a:buFont typeface="Wingdings" pitchFamily="2" charset="2"/>
              <a:buNone/>
              <a:defRPr/>
            </a:pPr>
            <a:endParaRPr lang="en-US" sz="2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123139C3E3C7748BB032B7594D3E325" ma:contentTypeVersion="52" ma:contentTypeDescription="Create a new document." ma:contentTypeScope="" ma:versionID="d8216fa709670e97cbbe151d9eeec972">
  <xsd:schema xmlns:xsd="http://www.w3.org/2001/XMLSchema" xmlns:xs="http://www.w3.org/2001/XMLSchema" xmlns:p="http://schemas.microsoft.com/office/2006/metadata/properties" xmlns:ns1="http://schemas.microsoft.com/sharepoint/v3" targetNamespace="http://schemas.microsoft.com/office/2006/metadata/properties" ma:root="true" ma:fieldsID="ff328a1cd662c37536c074f55b1464a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4E76B26-4E46-48BC-9D7B-17491756D78B}"/>
</file>

<file path=customXml/itemProps2.xml><?xml version="1.0" encoding="utf-8"?>
<ds:datastoreItem xmlns:ds="http://schemas.openxmlformats.org/officeDocument/2006/customXml" ds:itemID="{4606F838-0C1E-4072-BC5A-16B415875968}"/>
</file>

<file path=customXml/itemProps3.xml><?xml version="1.0" encoding="utf-8"?>
<ds:datastoreItem xmlns:ds="http://schemas.openxmlformats.org/officeDocument/2006/customXml" ds:itemID="{F30EF5AA-C2A3-4084-A98F-BA0360E9CDB0}"/>
</file>

<file path=docProps/app.xml><?xml version="1.0" encoding="utf-8"?>
<Properties xmlns="http://schemas.openxmlformats.org/officeDocument/2006/extended-properties" xmlns:vt="http://schemas.openxmlformats.org/officeDocument/2006/docPropsVTypes">
  <Template>Flow</Template>
  <TotalTime>2478</TotalTime>
  <Words>451</Words>
  <Application>Microsoft Office PowerPoint</Application>
  <PresentationFormat>On-screen Show (4:3)</PresentationFormat>
  <Paragraphs>147</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     MARYLAND DEPARTMENT  OF  JUVENILE SERVICES  PROPOSED FEMALE DETENTION CENTER </vt:lpstr>
      <vt:lpstr>NOTIFICATIONS</vt:lpstr>
      <vt:lpstr> FEMALE DETENTION DEMOGRAPHICS  </vt:lpstr>
      <vt:lpstr>SERVICES OFFERED  </vt:lpstr>
      <vt:lpstr>SITE CHARACTERISTICS  </vt:lpstr>
      <vt:lpstr>PowerPoint Presentation</vt:lpstr>
      <vt:lpstr>BUILDING CHARACTERISTICS </vt:lpstr>
      <vt:lpstr>STAFFING</vt:lpstr>
      <vt:lpstr>  ESTIMATED COSTS  AND   PLANNED SCHEDULES </vt:lpstr>
      <vt:lpstr>COMMUNITY EFFORTS</vt:lpstr>
      <vt:lpstr>QUESTIONS</vt:lpstr>
    </vt:vector>
  </TitlesOfParts>
  <Company>DJS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SOUTHERN REGIONAL CHILDREN’S CENTER</dc:title>
  <dc:creator>pricec</dc:creator>
  <cp:lastModifiedBy>Andrews, Hayley</cp:lastModifiedBy>
  <cp:revision>119</cp:revision>
  <cp:lastPrinted>2013-07-09T20:25:48Z</cp:lastPrinted>
  <dcterms:created xsi:type="dcterms:W3CDTF">2011-07-01T14:19:32Z</dcterms:created>
  <dcterms:modified xsi:type="dcterms:W3CDTF">2016-06-28T16:02:16Z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0x0101008123139C3E3C7748BB032B7594D3E325</vt:lpwstr>
  </property>
  <property fmtid="{D5CDD505-2E9C-101B-9397-08002B2CF9AE}" pid="4" name="Right_Content">
    <vt:lpwstr/>
  </property>
  <property fmtid="{D5CDD505-2E9C-101B-9397-08002B2CF9AE}" pid="5" name="Lt_bottom_Content">
    <vt:lpwstr/>
  </property>
  <property fmtid="{D5CDD505-2E9C-101B-9397-08002B2CF9AE}" pid="6" name="PublishingRollupImage">
    <vt:lpwstr/>
  </property>
  <property fmtid="{D5CDD505-2E9C-101B-9397-08002B2CF9AE}" pid="8" name="Rt_Inner_Content">
    <vt:lpwstr/>
  </property>
  <property fmtid="{D5CDD505-2E9C-101B-9397-08002B2CF9AE}" pid="9" name="ArticleByLine">
    <vt:lpwstr/>
  </property>
  <property fmtid="{D5CDD505-2E9C-101B-9397-08002B2CF9AE}" pid="10" name="PublishingContactEmail">
    <vt:lpwstr/>
  </property>
  <property fmtid="{D5CDD505-2E9C-101B-9397-08002B2CF9AE}" pid="11" name="PageKeywords">
    <vt:lpwstr/>
  </property>
  <property fmtid="{D5CDD505-2E9C-101B-9397-08002B2CF9AE}" pid="12" name="PublishingPageImage">
    <vt:lpwstr/>
  </property>
  <property fmtid="{D5CDD505-2E9C-101B-9397-08002B2CF9AE}" pid="13" name="SummaryLinks">
    <vt:lpwstr/>
  </property>
  <property fmtid="{D5CDD505-2E9C-101B-9397-08002B2CF9AE}" pid="14" name="PageDescription">
    <vt:lpwstr/>
  </property>
  <property fmtid="{D5CDD505-2E9C-101B-9397-08002B2CF9AE}" pid="15" name="Main_Content">
    <vt:lpwstr/>
  </property>
  <property fmtid="{D5CDD505-2E9C-101B-9397-08002B2CF9AE}" pid="16" name="PageHeadline">
    <vt:lpwstr/>
  </property>
  <property fmtid="{D5CDD505-2E9C-101B-9397-08002B2CF9AE}" pid="17" name="Audience">
    <vt:lpwstr/>
  </property>
  <property fmtid="{D5CDD505-2E9C-101B-9397-08002B2CF9AE}" pid="18" name="Rt_Center_Content">
    <vt:lpwstr/>
  </property>
  <property fmtid="{D5CDD505-2E9C-101B-9397-08002B2CF9AE}" pid="19" name="PublishingImageCaption">
    <vt:lpwstr/>
  </property>
  <property fmtid="{D5CDD505-2E9C-101B-9397-08002B2CF9AE}" pid="20" name="PublishingContactPicture">
    <vt:lpwstr/>
  </property>
  <property fmtid="{D5CDD505-2E9C-101B-9397-08002B2CF9AE}" pid="21" name="Center_Content">
    <vt:lpwstr/>
  </property>
  <property fmtid="{D5CDD505-2E9C-101B-9397-08002B2CF9AE}" pid="22" name="Rt_bottom_Content">
    <vt:lpwstr/>
  </property>
  <property fmtid="{D5CDD505-2E9C-101B-9397-08002B2CF9AE}" pid="23" name="PublishingContactName">
    <vt:lpwstr/>
  </property>
  <property fmtid="{D5CDD505-2E9C-101B-9397-08002B2CF9AE}" pid="24" name="Lt_Inner_Content">
    <vt:lpwstr/>
  </property>
  <property fmtid="{D5CDD505-2E9C-101B-9397-08002B2CF9AE}" pid="25" name="PublishingPageLayout">
    <vt:lpwstr/>
  </property>
  <property fmtid="{D5CDD505-2E9C-101B-9397-08002B2CF9AE}" pid="26" name="Comments">
    <vt:lpwstr/>
  </property>
  <property fmtid="{D5CDD505-2E9C-101B-9397-08002B2CF9AE}" pid="27" name="PublishingPageContent">
    <vt:lpwstr/>
  </property>
  <property fmtid="{D5CDD505-2E9C-101B-9397-08002B2CF9AE}" pid="28" name="Left_Content">
    <vt:lpwstr/>
  </property>
  <property fmtid="{D5CDD505-2E9C-101B-9397-08002B2CF9AE}" pid="29" name="Top_Left_Content">
    <vt:lpwstr/>
  </property>
</Properties>
</file>