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6.xml" ContentType="application/vnd.openxmlformats-officedocument.drawingml.chart+xml"/>
  <Override PartName="/ppt/theme/theme3.xml" ContentType="application/vnd.openxmlformats-officedocument.theme+xml"/>
  <Override PartName="/ppt/charts/chart20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19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5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1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5" r:id="rId3"/>
    <p:sldId id="294" r:id="rId4"/>
    <p:sldId id="266" r:id="rId5"/>
    <p:sldId id="277" r:id="rId6"/>
    <p:sldId id="283" r:id="rId7"/>
    <p:sldId id="286" r:id="rId8"/>
    <p:sldId id="285" r:id="rId9"/>
    <p:sldId id="287" r:id="rId10"/>
    <p:sldId id="288" r:id="rId11"/>
    <p:sldId id="284" r:id="rId12"/>
    <p:sldId id="275" r:id="rId13"/>
    <p:sldId id="268" r:id="rId14"/>
    <p:sldId id="279" r:id="rId15"/>
    <p:sldId id="293" r:id="rId16"/>
    <p:sldId id="289" r:id="rId17"/>
    <p:sldId id="291" r:id="rId18"/>
    <p:sldId id="290" r:id="rId19"/>
    <p:sldId id="292" r:id="rId20"/>
    <p:sldId id="280" r:id="rId21"/>
    <p:sldId id="282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8" autoAdjust="0"/>
  </p:normalViewPr>
  <p:slideViewPr>
    <p:cSldViewPr>
      <p:cViewPr>
        <p:scale>
          <a:sx n="70" d="100"/>
          <a:sy n="70" d="100"/>
        </p:scale>
        <p:origin x="-1810" y="-566"/>
      </p:cViewPr>
      <p:guideLst>
        <p:guide orient="horz" pos="24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js.state.md.us\DJS\Planning\Trend%20Presentations\Annual%20Crime%20Trend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5.8226561679789998E-2"/>
          <c:w val="0.94462059234239204"/>
          <c:h val="0.81456685914260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Data'!$E$4</c:f>
              <c:strCache>
                <c:ptCount val="1"/>
                <c:pt idx="0">
                  <c:v>Complaints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Data'!$E$53:$E$62</c:f>
              <c:numCache>
                <c:formatCode>_(* #,##0_);_(* \(#,##0\);_(* "-"??_);_(@_)</c:formatCode>
                <c:ptCount val="10"/>
                <c:pt idx="0">
                  <c:v>3292</c:v>
                </c:pt>
                <c:pt idx="1">
                  <c:v>3172</c:v>
                </c:pt>
                <c:pt idx="2">
                  <c:v>3290</c:v>
                </c:pt>
                <c:pt idx="3">
                  <c:v>3579</c:v>
                </c:pt>
                <c:pt idx="4">
                  <c:v>4314</c:v>
                </c:pt>
                <c:pt idx="5">
                  <c:v>4564</c:v>
                </c:pt>
                <c:pt idx="6">
                  <c:v>4847</c:v>
                </c:pt>
                <c:pt idx="7">
                  <c:v>5487</c:v>
                </c:pt>
                <c:pt idx="8">
                  <c:v>6122</c:v>
                </c:pt>
                <c:pt idx="9">
                  <c:v>6912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A-421A-8EC7-7E9E8EE76A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100370304"/>
        <c:axId val="100373248"/>
      </c:barChart>
      <c:catAx>
        <c:axId val="10037030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0373248"/>
        <c:crosses val="autoZero"/>
        <c:auto val="0"/>
        <c:lblAlgn val="ctr"/>
        <c:lblOffset val="100"/>
        <c:noMultiLvlLbl val="0"/>
      </c:catAx>
      <c:valAx>
        <c:axId val="100373248"/>
        <c:scaling>
          <c:orientation val="minMax"/>
        </c:scaling>
        <c:delete val="1"/>
        <c:axPos val="r"/>
        <c:numFmt formatCode="_(* #,##0_);_(* \(#,##0\);_(* &quot;-&quot;??_);_(@_)" sourceLinked="1"/>
        <c:majorTickMark val="out"/>
        <c:minorTickMark val="none"/>
        <c:tickLblPos val="nextTo"/>
        <c:crossAx val="100370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Data'!$Z$4</c:f>
              <c:strCache>
                <c:ptCount val="1"/>
                <c:pt idx="0">
                  <c:v>Pending Placement ADP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Data'!$Z$53:$Z$62</c:f>
              <c:numCache>
                <c:formatCode>0.0</c:formatCode>
                <c:ptCount val="10"/>
                <c:pt idx="0">
                  <c:v>4.4000000000000004</c:v>
                </c:pt>
                <c:pt idx="1">
                  <c:v>5</c:v>
                </c:pt>
                <c:pt idx="2">
                  <c:v>5.9</c:v>
                </c:pt>
                <c:pt idx="3">
                  <c:v>8.6</c:v>
                </c:pt>
                <c:pt idx="4">
                  <c:v>9.9</c:v>
                </c:pt>
                <c:pt idx="5">
                  <c:v>9.6</c:v>
                </c:pt>
                <c:pt idx="6">
                  <c:v>12.6</c:v>
                </c:pt>
                <c:pt idx="7">
                  <c:v>11.2</c:v>
                </c:pt>
                <c:pt idx="8">
                  <c:v>14.8</c:v>
                </c:pt>
                <c:pt idx="9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18-49F5-B728-CA4C344A98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107848064"/>
        <c:axId val="107850752"/>
      </c:barChart>
      <c:catAx>
        <c:axId val="10784806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7850752"/>
        <c:crosses val="autoZero"/>
        <c:auto val="0"/>
        <c:lblAlgn val="ctr"/>
        <c:lblOffset val="100"/>
        <c:noMultiLvlLbl val="0"/>
      </c:catAx>
      <c:valAx>
        <c:axId val="107850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07848064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6.1990955949783398E-2"/>
          <c:w val="0.93198117476694697"/>
          <c:h val="0.82316446889921902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Data'!$S$4</c:f>
              <c:strCache>
                <c:ptCount val="1"/>
                <c:pt idx="0">
                  <c:v>Probation Dispositions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Data'!$S$53:$S$62</c:f>
              <c:numCache>
                <c:formatCode>#,##0_);\(#,##0\)</c:formatCode>
                <c:ptCount val="10"/>
                <c:pt idx="0">
                  <c:v>282</c:v>
                </c:pt>
                <c:pt idx="1">
                  <c:v>247</c:v>
                </c:pt>
                <c:pt idx="2">
                  <c:v>284</c:v>
                </c:pt>
                <c:pt idx="3">
                  <c:v>309</c:v>
                </c:pt>
                <c:pt idx="4">
                  <c:v>391</c:v>
                </c:pt>
                <c:pt idx="5">
                  <c:v>413</c:v>
                </c:pt>
                <c:pt idx="6">
                  <c:v>401</c:v>
                </c:pt>
                <c:pt idx="7">
                  <c:v>420</c:v>
                </c:pt>
                <c:pt idx="8">
                  <c:v>497</c:v>
                </c:pt>
                <c:pt idx="9">
                  <c:v>566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F99-4294-9BB0-370F3A6D016C}"/>
            </c:ext>
          </c:extLst>
        </c:ser>
        <c:ser>
          <c:idx val="0"/>
          <c:order val="1"/>
          <c:tx>
            <c:strRef>
              <c:f>'LongTerm Trend Data'!$T$4</c:f>
              <c:strCache>
                <c:ptCount val="1"/>
                <c:pt idx="0">
                  <c:v>Committed Dispositions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Data'!$T$53:$T$62</c:f>
              <c:numCache>
                <c:formatCode>#,##0_);\(#,##0\)</c:formatCode>
                <c:ptCount val="10"/>
                <c:pt idx="0">
                  <c:v>79</c:v>
                </c:pt>
                <c:pt idx="1">
                  <c:v>102</c:v>
                </c:pt>
                <c:pt idx="2">
                  <c:v>110</c:v>
                </c:pt>
                <c:pt idx="3">
                  <c:v>156</c:v>
                </c:pt>
                <c:pt idx="4">
                  <c:v>164</c:v>
                </c:pt>
                <c:pt idx="5">
                  <c:v>151</c:v>
                </c:pt>
                <c:pt idx="6">
                  <c:v>149</c:v>
                </c:pt>
                <c:pt idx="7">
                  <c:v>187</c:v>
                </c:pt>
                <c:pt idx="8">
                  <c:v>188</c:v>
                </c:pt>
                <c:pt idx="9">
                  <c:v>233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F99-4294-9BB0-370F3A6D01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740480"/>
        <c:axId val="107294720"/>
      </c:lineChart>
      <c:catAx>
        <c:axId val="9874048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7294720"/>
        <c:crosses val="autoZero"/>
        <c:auto val="0"/>
        <c:lblAlgn val="ctr"/>
        <c:lblOffset val="100"/>
        <c:noMultiLvlLbl val="0"/>
      </c:catAx>
      <c:valAx>
        <c:axId val="1072947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_);\(#,##0\)" sourceLinked="1"/>
        <c:majorTickMark val="out"/>
        <c:minorTickMark val="none"/>
        <c:tickLblPos val="nextTo"/>
        <c:crossAx val="9874048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0340151446586399"/>
          <c:y val="3.78711697182431E-2"/>
          <c:w val="0.28357161776796203"/>
          <c:h val="0.22674499543356499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5.8226561679789998E-2"/>
          <c:w val="0.94462059234239204"/>
          <c:h val="0.81456685914260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Data'!$AF$4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Data'!$AF$53:$AF$62</c:f>
              <c:numCache>
                <c:formatCode>0.0</c:formatCode>
                <c:ptCount val="10"/>
                <c:pt idx="0">
                  <c:v>68.5</c:v>
                </c:pt>
                <c:pt idx="1">
                  <c:v>94</c:v>
                </c:pt>
                <c:pt idx="2">
                  <c:v>113.6</c:v>
                </c:pt>
                <c:pt idx="3">
                  <c:v>119.3</c:v>
                </c:pt>
                <c:pt idx="4">
                  <c:v>112.9</c:v>
                </c:pt>
                <c:pt idx="5">
                  <c:v>101</c:v>
                </c:pt>
                <c:pt idx="6">
                  <c:v>109</c:v>
                </c:pt>
                <c:pt idx="7">
                  <c:v>119</c:v>
                </c:pt>
                <c:pt idx="8">
                  <c:v>131</c:v>
                </c:pt>
                <c:pt idx="9">
                  <c:v>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BB-48CC-83A7-3D599C7706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52"/>
        <c:axId val="107306368"/>
        <c:axId val="107832832"/>
      </c:barChart>
      <c:catAx>
        <c:axId val="10730636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7832832"/>
        <c:crosses val="autoZero"/>
        <c:auto val="0"/>
        <c:lblAlgn val="ctr"/>
        <c:lblOffset val="100"/>
        <c:noMultiLvlLbl val="0"/>
      </c:catAx>
      <c:valAx>
        <c:axId val="107832832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0730636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0.120252172613588"/>
          <c:w val="0.89563989704381797"/>
          <c:h val="0.76490310258818395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Data'!$AF$4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E7-44E8-9502-F77DEE0ECE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Data'!$AF$53:$AF$62</c:f>
              <c:numCache>
                <c:formatCode>0.0</c:formatCode>
                <c:ptCount val="10"/>
                <c:pt idx="0">
                  <c:v>68.5</c:v>
                </c:pt>
                <c:pt idx="1">
                  <c:v>94</c:v>
                </c:pt>
                <c:pt idx="2">
                  <c:v>113.6</c:v>
                </c:pt>
                <c:pt idx="3">
                  <c:v>119.3</c:v>
                </c:pt>
                <c:pt idx="4">
                  <c:v>112.9</c:v>
                </c:pt>
                <c:pt idx="5">
                  <c:v>101</c:v>
                </c:pt>
                <c:pt idx="6">
                  <c:v>109</c:v>
                </c:pt>
                <c:pt idx="7">
                  <c:v>119</c:v>
                </c:pt>
                <c:pt idx="8">
                  <c:v>131</c:v>
                </c:pt>
                <c:pt idx="9">
                  <c:v>133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8E7-44E8-9502-F77DEE0ECE21}"/>
            </c:ext>
          </c:extLst>
        </c:ser>
        <c:ser>
          <c:idx val="0"/>
          <c:order val="1"/>
          <c:tx>
            <c:strRef>
              <c:f>'LongTerm Trend Data'!$AG$4</c:f>
              <c:strCache>
                <c:ptCount val="1"/>
                <c:pt idx="0">
                  <c:v>DJS-Operated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E7-44E8-9502-F77DEE0ECE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Data'!$AG$53:$AG$62</c:f>
              <c:numCache>
                <c:formatCode>0</c:formatCode>
                <c:ptCount val="10"/>
                <c:pt idx="0">
                  <c:v>17.70504326047336</c:v>
                </c:pt>
                <c:pt idx="1">
                  <c:v>13.501168188736742</c:v>
                </c:pt>
                <c:pt idx="2">
                  <c:v>17.580964611871853</c:v>
                </c:pt>
                <c:pt idx="3">
                  <c:v>19.399999999999999</c:v>
                </c:pt>
                <c:pt idx="4">
                  <c:v>19</c:v>
                </c:pt>
                <c:pt idx="5">
                  <c:v>13</c:v>
                </c:pt>
                <c:pt idx="6">
                  <c:v>23</c:v>
                </c:pt>
                <c:pt idx="7">
                  <c:v>34</c:v>
                </c:pt>
                <c:pt idx="8">
                  <c:v>26</c:v>
                </c:pt>
                <c:pt idx="9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8E7-44E8-9502-F77DEE0ECE21}"/>
            </c:ext>
          </c:extLst>
        </c:ser>
        <c:ser>
          <c:idx val="2"/>
          <c:order val="2"/>
          <c:tx>
            <c:strRef>
              <c:f>'LongTerm Trend Data'!$AH$4</c:f>
              <c:strCache>
                <c:ptCount val="1"/>
                <c:pt idx="0">
                  <c:v>Private In-State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E7-44E8-9502-F77DEE0ECE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Data'!$AH$53:$AH$62</c:f>
              <c:numCache>
                <c:formatCode>0</c:formatCode>
                <c:ptCount val="10"/>
                <c:pt idx="0">
                  <c:v>47.895952868852255</c:v>
                </c:pt>
                <c:pt idx="1">
                  <c:v>77.267399162860755</c:v>
                </c:pt>
                <c:pt idx="2">
                  <c:v>92.144707001521482</c:v>
                </c:pt>
                <c:pt idx="3">
                  <c:v>96.5</c:v>
                </c:pt>
                <c:pt idx="4">
                  <c:v>90.6</c:v>
                </c:pt>
                <c:pt idx="5">
                  <c:v>86</c:v>
                </c:pt>
                <c:pt idx="6">
                  <c:v>84</c:v>
                </c:pt>
                <c:pt idx="7">
                  <c:v>79</c:v>
                </c:pt>
                <c:pt idx="8">
                  <c:v>94</c:v>
                </c:pt>
                <c:pt idx="9">
                  <c:v>114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8E7-44E8-9502-F77DEE0ECE21}"/>
            </c:ext>
          </c:extLst>
        </c:ser>
        <c:ser>
          <c:idx val="3"/>
          <c:order val="3"/>
          <c:tx>
            <c:strRef>
              <c:f>'LongTerm Trend Data'!$AI$4</c:f>
              <c:strCache>
                <c:ptCount val="1"/>
                <c:pt idx="0">
                  <c:v>Private Out of State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E7-44E8-9502-F77DEE0ECE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Data'!$AI$53:$AI$62</c:f>
              <c:numCache>
                <c:formatCode>0</c:formatCode>
                <c:ptCount val="10"/>
                <c:pt idx="0">
                  <c:v>2.9294285063752383</c:v>
                </c:pt>
                <c:pt idx="1">
                  <c:v>3.2084474885845014</c:v>
                </c:pt>
                <c:pt idx="2">
                  <c:v>3.9055365296803122</c:v>
                </c:pt>
                <c:pt idx="3">
                  <c:v>3.4</c:v>
                </c:pt>
                <c:pt idx="4">
                  <c:v>3.3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  <c:pt idx="8">
                  <c:v>10</c:v>
                </c:pt>
                <c:pt idx="9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8E7-44E8-9502-F77DEE0ECE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617664"/>
        <c:axId val="107635840"/>
      </c:lineChart>
      <c:catAx>
        <c:axId val="10761766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7635840"/>
        <c:crosses val="autoZero"/>
        <c:auto val="0"/>
        <c:lblAlgn val="ctr"/>
        <c:lblOffset val="100"/>
        <c:noMultiLvlLbl val="0"/>
      </c:catAx>
      <c:valAx>
        <c:axId val="10763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0761766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743570252566478"/>
          <c:y val="5.755626364742511E-2"/>
          <c:w val="0.46302844524203202"/>
          <c:h val="0.151352878462413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6115485564307"/>
          <c:y val="0.13971541057367828"/>
          <c:w val="0.86633808178557836"/>
          <c:h val="0.74981664791901026"/>
        </c:manualLayout>
      </c:layout>
      <c:lineChart>
        <c:grouping val="standard"/>
        <c:varyColors val="0"/>
        <c:ser>
          <c:idx val="0"/>
          <c:order val="0"/>
          <c:tx>
            <c:strRef>
              <c:f>'Committed Trend Data'!$A$35</c:f>
              <c:strCache>
                <c:ptCount val="1"/>
                <c:pt idx="0">
                  <c:v>Crime of Violence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Data'!$B$35:$K$35</c:f>
              <c:numCache>
                <c:formatCode>0%</c:formatCode>
                <c:ptCount val="10"/>
                <c:pt idx="0">
                  <c:v>0.1103448275862069</c:v>
                </c:pt>
                <c:pt idx="1">
                  <c:v>7.1942446043165464E-2</c:v>
                </c:pt>
                <c:pt idx="2">
                  <c:v>7.03125E-2</c:v>
                </c:pt>
                <c:pt idx="3">
                  <c:v>4.3103448275862072E-2</c:v>
                </c:pt>
                <c:pt idx="4">
                  <c:v>6.5573770491803282E-2</c:v>
                </c:pt>
                <c:pt idx="5">
                  <c:v>6.0150375939849621E-2</c:v>
                </c:pt>
                <c:pt idx="6">
                  <c:v>5.5118110236220472E-2</c:v>
                </c:pt>
                <c:pt idx="7">
                  <c:v>0.1095890410958904</c:v>
                </c:pt>
                <c:pt idx="8">
                  <c:v>0.109375</c:v>
                </c:pt>
                <c:pt idx="9">
                  <c:v>6.6666666666666666E-2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21-4E9F-9DB5-E9C84A9F6628}"/>
            </c:ext>
          </c:extLst>
        </c:ser>
        <c:ser>
          <c:idx val="1"/>
          <c:order val="1"/>
          <c:tx>
            <c:strRef>
              <c:f>'Committed Trend Data'!$A$37</c:f>
              <c:strCache>
                <c:ptCount val="1"/>
                <c:pt idx="0">
                  <c:v>Non-Violent Felony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Data'!$B$37:$K$37</c:f>
              <c:numCache>
                <c:formatCode>0%</c:formatCode>
                <c:ptCount val="10"/>
                <c:pt idx="0">
                  <c:v>0.12413793103448276</c:v>
                </c:pt>
                <c:pt idx="1">
                  <c:v>0.1366906474820144</c:v>
                </c:pt>
                <c:pt idx="2">
                  <c:v>0.1171875</c:v>
                </c:pt>
                <c:pt idx="3">
                  <c:v>7.7586206896551727E-2</c:v>
                </c:pt>
                <c:pt idx="4">
                  <c:v>2.4590163934426229E-2</c:v>
                </c:pt>
                <c:pt idx="5">
                  <c:v>5.2631578947368418E-2</c:v>
                </c:pt>
                <c:pt idx="6">
                  <c:v>8.6614173228346455E-2</c:v>
                </c:pt>
                <c:pt idx="7">
                  <c:v>4.1095890410958902E-2</c:v>
                </c:pt>
                <c:pt idx="8">
                  <c:v>0.15625</c:v>
                </c:pt>
                <c:pt idx="9">
                  <c:v>0.18333333333333332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A21-4E9F-9DB5-E9C84A9F6628}"/>
            </c:ext>
          </c:extLst>
        </c:ser>
        <c:ser>
          <c:idx val="2"/>
          <c:order val="2"/>
          <c:tx>
            <c:strRef>
              <c:f>'Committed Trend Data'!$A$36</c:f>
              <c:strCache>
                <c:ptCount val="1"/>
                <c:pt idx="0">
                  <c:v>Misdemeanor/ Other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Data'!$B$36:$K$36</c:f>
              <c:numCache>
                <c:formatCode>0%</c:formatCode>
                <c:ptCount val="10"/>
                <c:pt idx="0">
                  <c:v>0.57241379310344831</c:v>
                </c:pt>
                <c:pt idx="1">
                  <c:v>0.53956834532374098</c:v>
                </c:pt>
                <c:pt idx="2">
                  <c:v>0.546875</c:v>
                </c:pt>
                <c:pt idx="3">
                  <c:v>0.59482758620689657</c:v>
                </c:pt>
                <c:pt idx="4">
                  <c:v>0.66393442622950816</c:v>
                </c:pt>
                <c:pt idx="5">
                  <c:v>0.60150375939849621</c:v>
                </c:pt>
                <c:pt idx="6">
                  <c:v>0.64566929133858264</c:v>
                </c:pt>
                <c:pt idx="7">
                  <c:v>0.63013698630136983</c:v>
                </c:pt>
                <c:pt idx="8">
                  <c:v>0.453125</c:v>
                </c:pt>
                <c:pt idx="9">
                  <c:v>0.55000000000000004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21-4E9F-9DB5-E9C84A9F6628}"/>
            </c:ext>
          </c:extLst>
        </c:ser>
        <c:ser>
          <c:idx val="3"/>
          <c:order val="3"/>
          <c:tx>
            <c:strRef>
              <c:f>'Committed Trend Data'!$A$38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Data'!$B$38:$K$38</c:f>
              <c:numCache>
                <c:formatCode>0%</c:formatCode>
                <c:ptCount val="10"/>
                <c:pt idx="0">
                  <c:v>0.19310344827586207</c:v>
                </c:pt>
                <c:pt idx="1">
                  <c:v>0.25179856115107913</c:v>
                </c:pt>
                <c:pt idx="2">
                  <c:v>0.265625</c:v>
                </c:pt>
                <c:pt idx="3">
                  <c:v>0.28448275862068967</c:v>
                </c:pt>
                <c:pt idx="4">
                  <c:v>0.24590163934426229</c:v>
                </c:pt>
                <c:pt idx="5">
                  <c:v>0.2857142857142857</c:v>
                </c:pt>
                <c:pt idx="6">
                  <c:v>0.2125984251968504</c:v>
                </c:pt>
                <c:pt idx="7">
                  <c:v>0.21917808219178081</c:v>
                </c:pt>
                <c:pt idx="8">
                  <c:v>0.28125</c:v>
                </c:pt>
                <c:pt idx="9">
                  <c:v>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A21-4E9F-9DB5-E9C84A9F6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79552"/>
        <c:axId val="108681088"/>
      </c:lineChart>
      <c:catAx>
        <c:axId val="1086795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81088"/>
        <c:crosses val="autoZero"/>
        <c:auto val="1"/>
        <c:lblAlgn val="ctr"/>
        <c:lblOffset val="100"/>
        <c:noMultiLvlLbl val="0"/>
      </c:catAx>
      <c:valAx>
        <c:axId val="10868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7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925206157740919"/>
          <c:y val="9.9523809523809521E-3"/>
          <c:w val="0.49425811135310216"/>
          <c:h val="0.18690588676415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0.11176560433774264"/>
          <c:w val="0.91220212204352646"/>
          <c:h val="0.7660758140301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Data'!$A$35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39-4707-944E-6634BCB79EFA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39-4707-944E-6634BCB79E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Data'!$B$35:$K$35</c:f>
              <c:numCache>
                <c:formatCode>0%</c:formatCode>
                <c:ptCount val="10"/>
                <c:pt idx="0">
                  <c:v>0.1103448275862069</c:v>
                </c:pt>
                <c:pt idx="1">
                  <c:v>7.1942446043165464E-2</c:v>
                </c:pt>
                <c:pt idx="2">
                  <c:v>7.03125E-2</c:v>
                </c:pt>
                <c:pt idx="3">
                  <c:v>4.3103448275862072E-2</c:v>
                </c:pt>
                <c:pt idx="4">
                  <c:v>6.5573770491803282E-2</c:v>
                </c:pt>
                <c:pt idx="5">
                  <c:v>6.0150375939849621E-2</c:v>
                </c:pt>
                <c:pt idx="6">
                  <c:v>5.5118110236220472E-2</c:v>
                </c:pt>
                <c:pt idx="7">
                  <c:v>0.1095890410958904</c:v>
                </c:pt>
                <c:pt idx="8">
                  <c:v>0.109375</c:v>
                </c:pt>
                <c:pt idx="9">
                  <c:v>6.6666666666666666E-2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39-4707-944E-6634BCB79EFA}"/>
            </c:ext>
          </c:extLst>
        </c:ser>
        <c:ser>
          <c:idx val="1"/>
          <c:order val="1"/>
          <c:tx>
            <c:strRef>
              <c:f>'Committed Trend Data'!$A$37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Data'!$B$37:$K$37</c:f>
              <c:numCache>
                <c:formatCode>0%</c:formatCode>
                <c:ptCount val="10"/>
                <c:pt idx="0">
                  <c:v>0.12413793103448276</c:v>
                </c:pt>
                <c:pt idx="1">
                  <c:v>0.1366906474820144</c:v>
                </c:pt>
                <c:pt idx="2">
                  <c:v>0.1171875</c:v>
                </c:pt>
                <c:pt idx="3">
                  <c:v>7.7586206896551727E-2</c:v>
                </c:pt>
                <c:pt idx="4">
                  <c:v>2.4590163934426229E-2</c:v>
                </c:pt>
                <c:pt idx="5">
                  <c:v>5.2631578947368418E-2</c:v>
                </c:pt>
                <c:pt idx="6">
                  <c:v>8.6614173228346455E-2</c:v>
                </c:pt>
                <c:pt idx="7">
                  <c:v>4.1095890410958902E-2</c:v>
                </c:pt>
                <c:pt idx="8">
                  <c:v>0.15625</c:v>
                </c:pt>
                <c:pt idx="9">
                  <c:v>0.18333333333333332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39-4707-944E-6634BCB79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9059072"/>
        <c:axId val="109073152"/>
      </c:barChart>
      <c:catAx>
        <c:axId val="10905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9073152"/>
        <c:crosses val="autoZero"/>
        <c:auto val="1"/>
        <c:lblAlgn val="ctr"/>
        <c:lblOffset val="100"/>
        <c:noMultiLvlLbl val="0"/>
      </c:catAx>
      <c:valAx>
        <c:axId val="1090731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9059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591669096918442"/>
          <c:y val="1.6836195965366927E-2"/>
          <c:w val="0.41304316127150781"/>
          <c:h val="5.074124556475605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7.6032938630762742E-2"/>
          <c:w val="0.90511996906902215"/>
          <c:h val="0.80180833062023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Data'!$A$35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A1-401F-9B59-946298896388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A1-401F-9B59-9462988963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Data'!$B$35:$K$35</c:f>
              <c:numCache>
                <c:formatCode>0%</c:formatCode>
                <c:ptCount val="10"/>
                <c:pt idx="0">
                  <c:v>0.1103448275862069</c:v>
                </c:pt>
                <c:pt idx="1">
                  <c:v>7.1942446043165464E-2</c:v>
                </c:pt>
                <c:pt idx="2">
                  <c:v>7.03125E-2</c:v>
                </c:pt>
                <c:pt idx="3">
                  <c:v>4.3103448275862072E-2</c:v>
                </c:pt>
                <c:pt idx="4">
                  <c:v>6.5573770491803282E-2</c:v>
                </c:pt>
                <c:pt idx="5">
                  <c:v>6.0150375939849621E-2</c:v>
                </c:pt>
                <c:pt idx="6">
                  <c:v>5.5118110236220472E-2</c:v>
                </c:pt>
                <c:pt idx="7">
                  <c:v>0.1095890410958904</c:v>
                </c:pt>
                <c:pt idx="8">
                  <c:v>0.109375</c:v>
                </c:pt>
                <c:pt idx="9">
                  <c:v>6.6666666666666666E-2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A1-401F-9B59-946298896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277056"/>
        <c:axId val="33278592"/>
      </c:barChart>
      <c:catAx>
        <c:axId val="3327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3278592"/>
        <c:crosses val="autoZero"/>
        <c:auto val="1"/>
        <c:lblAlgn val="ctr"/>
        <c:lblOffset val="100"/>
        <c:noMultiLvlLbl val="0"/>
      </c:catAx>
      <c:valAx>
        <c:axId val="332785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3277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98828618644898E-2"/>
          <c:y val="7.6032938630762742E-2"/>
          <c:w val="0.90592872071546615"/>
          <c:h val="0.81553914603367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Data'!$A$37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1C-4EF3-8DFA-D8370D3FF2F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1C-4EF3-8DFA-D8370D3FF2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Data'!$B$37:$K$37</c:f>
              <c:numCache>
                <c:formatCode>0%</c:formatCode>
                <c:ptCount val="10"/>
                <c:pt idx="0">
                  <c:v>0.12413793103448276</c:v>
                </c:pt>
                <c:pt idx="1">
                  <c:v>0.1366906474820144</c:v>
                </c:pt>
                <c:pt idx="2">
                  <c:v>0.1171875</c:v>
                </c:pt>
                <c:pt idx="3">
                  <c:v>7.7586206896551727E-2</c:v>
                </c:pt>
                <c:pt idx="4">
                  <c:v>2.4590163934426229E-2</c:v>
                </c:pt>
                <c:pt idx="5">
                  <c:v>5.2631578947368418E-2</c:v>
                </c:pt>
                <c:pt idx="6">
                  <c:v>8.6614173228346455E-2</c:v>
                </c:pt>
                <c:pt idx="7">
                  <c:v>4.1095890410958902E-2</c:v>
                </c:pt>
                <c:pt idx="8">
                  <c:v>0.15625</c:v>
                </c:pt>
                <c:pt idx="9">
                  <c:v>0.18333333333333332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C-4EF3-8DFA-D8370D3FF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9552384"/>
        <c:axId val="109553920"/>
      </c:barChart>
      <c:catAx>
        <c:axId val="10955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9553920"/>
        <c:crosses val="autoZero"/>
        <c:auto val="1"/>
        <c:lblAlgn val="ctr"/>
        <c:lblOffset val="100"/>
        <c:noMultiLvlLbl val="0"/>
      </c:catAx>
      <c:valAx>
        <c:axId val="109553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09552384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97906210732159"/>
          <c:y val="7.6032938630762742E-2"/>
          <c:w val="0.86734848653833263"/>
          <c:h val="0.72013400698572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Data'!$A$38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69-45D0-B338-7E1820E53EE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69-45D0-B338-7E1820E53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Data'!$B$38:$K$38</c:f>
              <c:numCache>
                <c:formatCode>0%</c:formatCode>
                <c:ptCount val="10"/>
                <c:pt idx="0">
                  <c:v>0.19310344827586207</c:v>
                </c:pt>
                <c:pt idx="1">
                  <c:v>0.25179856115107913</c:v>
                </c:pt>
                <c:pt idx="2">
                  <c:v>0.265625</c:v>
                </c:pt>
                <c:pt idx="3">
                  <c:v>0.28448275862068967</c:v>
                </c:pt>
                <c:pt idx="4">
                  <c:v>0.24590163934426229</c:v>
                </c:pt>
                <c:pt idx="5">
                  <c:v>0.2857142857142857</c:v>
                </c:pt>
                <c:pt idx="6">
                  <c:v>0.2125984251968504</c:v>
                </c:pt>
                <c:pt idx="7">
                  <c:v>0.21917808219178081</c:v>
                </c:pt>
                <c:pt idx="8">
                  <c:v>0.28125</c:v>
                </c:pt>
                <c:pt idx="9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69-45D0-B338-7E1820E53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0789760"/>
        <c:axId val="110791296"/>
      </c:barChart>
      <c:catAx>
        <c:axId val="11078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0791296"/>
        <c:crosses val="autoZero"/>
        <c:auto val="1"/>
        <c:lblAlgn val="ctr"/>
        <c:lblOffset val="100"/>
        <c:noMultiLvlLbl val="0"/>
      </c:catAx>
      <c:valAx>
        <c:axId val="1107912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0789760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0.16714129483814499"/>
          <c:w val="0.91737944820850903"/>
          <c:h val="0.70772115024083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Data'!$AK$54:$AK$59</c:f>
              <c:strCache>
                <c:ptCount val="6"/>
                <c:pt idx="0">
                  <c:v> FY15: 107 Releases </c:v>
                </c:pt>
                <c:pt idx="1">
                  <c:v> FY14: 140 Releases </c:v>
                </c:pt>
                <c:pt idx="2">
                  <c:v> FY13: 170 Releases </c:v>
                </c:pt>
                <c:pt idx="3">
                  <c:v> FY12: 159 Releases </c:v>
                </c:pt>
                <c:pt idx="4">
                  <c:v> FY11: 139 Releases </c:v>
                </c:pt>
                <c:pt idx="5">
                  <c:v> FY10: 176 Releases </c:v>
                </c:pt>
              </c:strCache>
            </c:strRef>
          </c:cat>
          <c:val>
            <c:numRef>
              <c:f>'LongTerm Trend Data'!$AN$38:$AN$43</c:f>
              <c:numCache>
                <c:formatCode>0.0%</c:formatCode>
                <c:ptCount val="6"/>
                <c:pt idx="0">
                  <c:v>0.16710411198600175</c:v>
                </c:pt>
                <c:pt idx="1">
                  <c:v>0.20777279521674141</c:v>
                </c:pt>
                <c:pt idx="2">
                  <c:v>0.21699346405228759</c:v>
                </c:pt>
                <c:pt idx="3">
                  <c:v>0.21</c:v>
                </c:pt>
                <c:pt idx="4">
                  <c:v>0.246</c:v>
                </c:pt>
                <c:pt idx="5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B9-49DC-85E1-FA67BEB52403}"/>
            </c:ext>
          </c:extLst>
        </c:ser>
        <c:ser>
          <c:idx val="0"/>
          <c:order val="1"/>
          <c:tx>
            <c:v>Eastern Region</c:v>
          </c:tx>
          <c:spPr>
            <a:solidFill>
              <a:schemeClr val="accent2"/>
            </a:solidFill>
          </c:spPr>
          <c:invertIfNegative val="0"/>
          <c:cat>
            <c:strRef>
              <c:f>'LongTerm Trend Data'!$AK$54:$AK$59</c:f>
              <c:strCache>
                <c:ptCount val="6"/>
                <c:pt idx="0">
                  <c:v> FY15: 107 Releases </c:v>
                </c:pt>
                <c:pt idx="1">
                  <c:v> FY14: 140 Releases </c:v>
                </c:pt>
                <c:pt idx="2">
                  <c:v> FY13: 170 Releases </c:v>
                </c:pt>
                <c:pt idx="3">
                  <c:v> FY12: 159 Releases </c:v>
                </c:pt>
                <c:pt idx="4">
                  <c:v> FY11: 139 Releases </c:v>
                </c:pt>
                <c:pt idx="5">
                  <c:v> FY10: 176 Releases </c:v>
                </c:pt>
              </c:strCache>
            </c:strRef>
          </c:cat>
          <c:val>
            <c:numRef>
              <c:f>'LongTerm Trend Data'!$AM$54:$AM$59</c:f>
              <c:numCache>
                <c:formatCode>0.0%</c:formatCode>
                <c:ptCount val="6"/>
                <c:pt idx="0">
                  <c:v>0.13084112149532709</c:v>
                </c:pt>
                <c:pt idx="1">
                  <c:v>0.25</c:v>
                </c:pt>
                <c:pt idx="2">
                  <c:v>0.16470588235294117</c:v>
                </c:pt>
                <c:pt idx="3">
                  <c:v>0.15094339622641509</c:v>
                </c:pt>
                <c:pt idx="4">
                  <c:v>0.17299999999999999</c:v>
                </c:pt>
                <c:pt idx="5">
                  <c:v>0.20499999999999999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111228800"/>
        <c:axId val="111230336"/>
      </c:barChart>
      <c:catAx>
        <c:axId val="11122880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1230336"/>
        <c:crosses val="autoZero"/>
        <c:auto val="1"/>
        <c:lblAlgn val="ctr"/>
        <c:lblOffset val="100"/>
        <c:noMultiLvlLbl val="0"/>
      </c:catAx>
      <c:valAx>
        <c:axId val="11123033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22880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33666097460708977"/>
          <c:y val="1.9192316869482223E-2"/>
          <c:w val="0.31322787211839481"/>
          <c:h val="0.1613311242064828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55099365756104E-2"/>
          <c:y val="6.5825235689525599E-2"/>
          <c:w val="0.81557678309778103"/>
          <c:h val="0.81456685914260696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Data'!$G$4</c:f>
              <c:strCache>
                <c:ptCount val="1"/>
                <c:pt idx="0">
                  <c:v>African American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Data'!$G$53:$G$62</c:f>
              <c:numCache>
                <c:formatCode>_(* #,##0_);_(* \(#,##0\);_(* "-"_);_(@_)</c:formatCode>
                <c:ptCount val="10"/>
                <c:pt idx="0">
                  <c:v>1830</c:v>
                </c:pt>
                <c:pt idx="1">
                  <c:v>1604</c:v>
                </c:pt>
                <c:pt idx="2">
                  <c:v>1441</c:v>
                </c:pt>
                <c:pt idx="3">
                  <c:v>1528</c:v>
                </c:pt>
                <c:pt idx="4">
                  <c:v>1833</c:v>
                </c:pt>
                <c:pt idx="5">
                  <c:v>1850</c:v>
                </c:pt>
                <c:pt idx="6">
                  <c:v>1923</c:v>
                </c:pt>
                <c:pt idx="7">
                  <c:v>2168</c:v>
                </c:pt>
                <c:pt idx="8">
                  <c:v>2318</c:v>
                </c:pt>
                <c:pt idx="9">
                  <c:v>2692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4F-4515-9027-AF0B84B809DB}"/>
            </c:ext>
          </c:extLst>
        </c:ser>
        <c:ser>
          <c:idx val="0"/>
          <c:order val="1"/>
          <c:tx>
            <c:strRef>
              <c:f>'LongTerm Trend Data'!$H$4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Data'!$H$53:$H$62</c:f>
              <c:numCache>
                <c:formatCode>_(* #,##0_);_(* \(#,##0\);_(* "-"_);_(@_)</c:formatCode>
                <c:ptCount val="10"/>
                <c:pt idx="0">
                  <c:v>1317</c:v>
                </c:pt>
                <c:pt idx="1">
                  <c:v>1447</c:v>
                </c:pt>
                <c:pt idx="2">
                  <c:v>1702</c:v>
                </c:pt>
                <c:pt idx="3">
                  <c:v>1902</c:v>
                </c:pt>
                <c:pt idx="4">
                  <c:v>2296</c:v>
                </c:pt>
                <c:pt idx="5">
                  <c:v>2525</c:v>
                </c:pt>
                <c:pt idx="6">
                  <c:v>2770</c:v>
                </c:pt>
                <c:pt idx="7">
                  <c:v>3153</c:v>
                </c:pt>
                <c:pt idx="8">
                  <c:v>3596</c:v>
                </c:pt>
                <c:pt idx="9">
                  <c:v>4013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64F-4515-9027-AF0B84B809DB}"/>
            </c:ext>
          </c:extLst>
        </c:ser>
        <c:ser>
          <c:idx val="2"/>
          <c:order val="2"/>
          <c:tx>
            <c:strRef>
              <c:f>'LongTerm Trend Data'!$I$4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Data'!$I$53:$I$62</c:f>
              <c:numCache>
                <c:formatCode>_(* #,##0_);_(* \(#,##0\);_(* "-"_);_(@_)</c:formatCode>
                <c:ptCount val="10"/>
                <c:pt idx="0">
                  <c:v>145</c:v>
                </c:pt>
                <c:pt idx="1">
                  <c:v>121</c:v>
                </c:pt>
                <c:pt idx="2">
                  <c:v>147</c:v>
                </c:pt>
                <c:pt idx="3">
                  <c:v>149</c:v>
                </c:pt>
                <c:pt idx="4">
                  <c:v>185</c:v>
                </c:pt>
                <c:pt idx="5">
                  <c:v>189</c:v>
                </c:pt>
                <c:pt idx="6">
                  <c:v>154</c:v>
                </c:pt>
                <c:pt idx="7">
                  <c:v>166</c:v>
                </c:pt>
                <c:pt idx="8">
                  <c:v>208</c:v>
                </c:pt>
                <c:pt idx="9">
                  <c:v>207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64F-4515-9027-AF0B84B809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289280"/>
        <c:axId val="90290816"/>
      </c:lineChart>
      <c:lineChart>
        <c:grouping val="standard"/>
        <c:varyColors val="0"/>
        <c:ser>
          <c:idx val="3"/>
          <c:order val="3"/>
          <c:tx>
            <c:strRef>
              <c:f>'LongTerm Trend Data'!$J$4</c:f>
              <c:strCache>
                <c:ptCount val="1"/>
                <c:pt idx="0">
                  <c:v>Percent African American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'LongTerm Trend Data'!$B$5:$B$15</c:f>
              <c:strCache>
                <c:ptCount val="11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  <c:pt idx="10">
                  <c:v>FY06</c:v>
                </c:pt>
              </c:strCache>
            </c:strRef>
          </c:cat>
          <c:val>
            <c:numRef>
              <c:f>'LongTerm Trend Data'!$J$53:$J$62</c:f>
              <c:numCache>
                <c:formatCode>0%</c:formatCode>
                <c:ptCount val="10"/>
                <c:pt idx="0">
                  <c:v>0.55589307411907651</c:v>
                </c:pt>
                <c:pt idx="1">
                  <c:v>0.50567465321563687</c:v>
                </c:pt>
                <c:pt idx="2">
                  <c:v>0.43799392097264439</c:v>
                </c:pt>
                <c:pt idx="3">
                  <c:v>0.42693489801620566</c:v>
                </c:pt>
                <c:pt idx="4">
                  <c:v>0.42489568845618914</c:v>
                </c:pt>
                <c:pt idx="5">
                  <c:v>0.40534618755477653</c:v>
                </c:pt>
                <c:pt idx="6">
                  <c:v>0.39674025170208377</c:v>
                </c:pt>
                <c:pt idx="7">
                  <c:v>0.39511572808456352</c:v>
                </c:pt>
                <c:pt idx="8">
                  <c:v>0.37863443319176737</c:v>
                </c:pt>
                <c:pt idx="9">
                  <c:v>0.38946759259259262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64F-4515-9027-AF0B84B80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03104"/>
        <c:axId val="90301184"/>
      </c:lineChart>
      <c:catAx>
        <c:axId val="9028928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0290816"/>
        <c:crosses val="autoZero"/>
        <c:auto val="0"/>
        <c:lblAlgn val="ctr"/>
        <c:lblOffset val="100"/>
        <c:noMultiLvlLbl val="0"/>
      </c:catAx>
      <c:valAx>
        <c:axId val="90290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Complaints</a:t>
                </a:r>
              </a:p>
            </c:rich>
          </c:tx>
          <c:layout/>
          <c:overlay val="0"/>
        </c:title>
        <c:numFmt formatCode="_(* #,##0_);_(* \(#,##0\);_(* &quot;-&quot;_);_(@_)" sourceLinked="1"/>
        <c:majorTickMark val="out"/>
        <c:minorTickMark val="none"/>
        <c:tickLblPos val="nextTo"/>
        <c:crossAx val="90289280"/>
        <c:crosses val="max"/>
        <c:crossBetween val="between"/>
      </c:valAx>
      <c:valAx>
        <c:axId val="90301184"/>
        <c:scaling>
          <c:orientation val="minMax"/>
          <c:max val="1"/>
        </c:scaling>
        <c:delete val="0"/>
        <c:axPos val="r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African American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90303104"/>
        <c:crosses val="autoZero"/>
        <c:crossBetween val="between"/>
      </c:valAx>
      <c:catAx>
        <c:axId val="9030310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9030118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0817990116528498"/>
          <c:y val="3.7220890440158201E-2"/>
          <c:w val="0.273315222412713"/>
          <c:h val="0.32615933375626599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0.16714129483814499"/>
          <c:w val="0.91737944820850903"/>
          <c:h val="0.70772115024083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Data'!$AR$22:$AR$25</c:f>
              <c:strCache>
                <c:ptCount val="4"/>
                <c:pt idx="0">
                  <c:v> FY15: 472 Placements </c:v>
                </c:pt>
                <c:pt idx="1">
                  <c:v> FY14: 551 Placements </c:v>
                </c:pt>
                <c:pt idx="2">
                  <c:v> FY13: 527 Placements </c:v>
                </c:pt>
                <c:pt idx="3">
                  <c:v> FY12: 562 Placements </c:v>
                </c:pt>
              </c:strCache>
            </c:strRef>
          </c:cat>
          <c:val>
            <c:numRef>
              <c:f>'LongTerm Trend Data'!$AU$22:$AU$25</c:f>
              <c:numCache>
                <c:formatCode>0.0%</c:formatCode>
                <c:ptCount val="4"/>
                <c:pt idx="0">
                  <c:v>0.17576961271102284</c:v>
                </c:pt>
                <c:pt idx="1">
                  <c:v>0.1896404109589041</c:v>
                </c:pt>
                <c:pt idx="2">
                  <c:v>0.18454935622317598</c:v>
                </c:pt>
                <c:pt idx="3">
                  <c:v>0.16002700877785281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0B-4764-845D-BE63B18BB685}"/>
            </c:ext>
          </c:extLst>
        </c:ser>
        <c:ser>
          <c:idx val="2"/>
          <c:order val="1"/>
          <c:tx>
            <c:v>Eastern Region</c:v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Data'!$AR$22:$AR$25</c:f>
              <c:strCache>
                <c:ptCount val="4"/>
                <c:pt idx="0">
                  <c:v> FY15: 472 Placements </c:v>
                </c:pt>
                <c:pt idx="1">
                  <c:v> FY14: 551 Placements </c:v>
                </c:pt>
                <c:pt idx="2">
                  <c:v> FY13: 527 Placements </c:v>
                </c:pt>
                <c:pt idx="3">
                  <c:v> FY12: 562 Placements </c:v>
                </c:pt>
              </c:strCache>
            </c:strRef>
          </c:cat>
          <c:val>
            <c:numRef>
              <c:f>'LongTerm Trend Data'!$AT$54:$AT$57</c:f>
              <c:numCache>
                <c:formatCode>0.0%</c:formatCode>
                <c:ptCount val="4"/>
                <c:pt idx="0">
                  <c:v>0.15656565656565657</c:v>
                </c:pt>
                <c:pt idx="1">
                  <c:v>0.125</c:v>
                </c:pt>
                <c:pt idx="2">
                  <c:v>0.10367892976588629</c:v>
                </c:pt>
                <c:pt idx="3">
                  <c:v>8.7096774193548387E-2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0B-4764-845D-BE63B18BB6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111960832"/>
        <c:axId val="111962368"/>
      </c:barChart>
      <c:catAx>
        <c:axId val="11196083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1962368"/>
        <c:crosses val="autoZero"/>
        <c:auto val="1"/>
        <c:lblAlgn val="ctr"/>
        <c:lblOffset val="100"/>
        <c:noMultiLvlLbl val="0"/>
      </c:catAx>
      <c:valAx>
        <c:axId val="11196236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96083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08950121044652"/>
          <c:y val="1.5404540859757395E-2"/>
          <c:w val="0.26752805327719947"/>
          <c:h val="0.1527273090019153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0.15436032878335301"/>
          <c:w val="0.963842959996973"/>
          <c:h val="0.73079488888340405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'LongTerm Trend Data'!$R$4</c:f>
              <c:strCache>
                <c:ptCount val="1"/>
                <c:pt idx="0">
                  <c:v>Resolved/ No Jurisdiction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Data'!$R$53:$R$62</c:f>
              <c:numCache>
                <c:formatCode>0%</c:formatCode>
                <c:ptCount val="10"/>
                <c:pt idx="0">
                  <c:v>0.44380315917375457</c:v>
                </c:pt>
                <c:pt idx="1">
                  <c:v>0.42843631778058006</c:v>
                </c:pt>
                <c:pt idx="2">
                  <c:v>0.40364741641337387</c:v>
                </c:pt>
                <c:pt idx="3">
                  <c:v>0.3959206482257614</c:v>
                </c:pt>
                <c:pt idx="4">
                  <c:v>0.390125173852573</c:v>
                </c:pt>
                <c:pt idx="5">
                  <c:v>0.43645924627519722</c:v>
                </c:pt>
                <c:pt idx="6">
                  <c:v>0.44811223437177633</c:v>
                </c:pt>
                <c:pt idx="7">
                  <c:v>0.43757973391652999</c:v>
                </c:pt>
                <c:pt idx="8">
                  <c:v>0.45965370793858218</c:v>
                </c:pt>
                <c:pt idx="9">
                  <c:v>0.4743923611111111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DB-46E0-838B-1ABA6EBAD4F4}"/>
            </c:ext>
          </c:extLst>
        </c:ser>
        <c:ser>
          <c:idx val="0"/>
          <c:order val="1"/>
          <c:tx>
            <c:strRef>
              <c:f>'LongTerm Trend Data'!$Q$4</c:f>
              <c:strCache>
                <c:ptCount val="1"/>
                <c:pt idx="0">
                  <c:v>Informal (Pre-Court Diversion)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Data'!$Q$53:$Q$62</c:f>
              <c:numCache>
                <c:formatCode>0.0%</c:formatCode>
                <c:ptCount val="10"/>
                <c:pt idx="0">
                  <c:v>0.17223572296476305</c:v>
                </c:pt>
                <c:pt idx="1">
                  <c:v>0.24432534678436318</c:v>
                </c:pt>
                <c:pt idx="2">
                  <c:v>0.25136778115501518</c:v>
                </c:pt>
                <c:pt idx="3">
                  <c:v>0.22911427773120985</c:v>
                </c:pt>
                <c:pt idx="4">
                  <c:v>0.22809457579972184</c:v>
                </c:pt>
                <c:pt idx="5">
                  <c:v>0.21319018404907975</c:v>
                </c:pt>
                <c:pt idx="6">
                  <c:v>0.25397152878068907</c:v>
                </c:pt>
                <c:pt idx="7">
                  <c:v>0.25879351193730638</c:v>
                </c:pt>
                <c:pt idx="8">
                  <c:v>0.26249591636720027</c:v>
                </c:pt>
                <c:pt idx="9">
                  <c:v>0.24638310185185186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DB-46E0-838B-1ABA6EBAD4F4}"/>
            </c:ext>
          </c:extLst>
        </c:ser>
        <c:ser>
          <c:idx val="1"/>
          <c:order val="2"/>
          <c:tx>
            <c:strRef>
              <c:f>'LongTerm Trend Data'!$P$4</c:f>
              <c:strCache>
                <c:ptCount val="1"/>
                <c:pt idx="0">
                  <c:v>Formal Petition to State's Attorney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Data'!$P$53:$P$62</c:f>
              <c:numCache>
                <c:formatCode>0.0%</c:formatCode>
                <c:ptCount val="10"/>
                <c:pt idx="0">
                  <c:v>0.3839611178614824</c:v>
                </c:pt>
                <c:pt idx="1">
                  <c:v>0.32723833543505676</c:v>
                </c:pt>
                <c:pt idx="2">
                  <c:v>0.34498480243161095</c:v>
                </c:pt>
                <c:pt idx="3">
                  <c:v>0.37496507404302876</c:v>
                </c:pt>
                <c:pt idx="4">
                  <c:v>0.38178025034770513</c:v>
                </c:pt>
                <c:pt idx="5">
                  <c:v>0.35035056967572303</c:v>
                </c:pt>
                <c:pt idx="6">
                  <c:v>0.29791623684753454</c:v>
                </c:pt>
                <c:pt idx="7">
                  <c:v>0.30362675414616364</c:v>
                </c:pt>
                <c:pt idx="8">
                  <c:v>0.27785037569421756</c:v>
                </c:pt>
                <c:pt idx="9">
                  <c:v>0.27922453703703703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DB-46E0-838B-1ABA6EBAD4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00333056"/>
        <c:axId val="100334592"/>
      </c:barChart>
      <c:catAx>
        <c:axId val="10033305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0334592"/>
        <c:crosses val="autoZero"/>
        <c:auto val="0"/>
        <c:lblAlgn val="ctr"/>
        <c:lblOffset val="100"/>
        <c:noMultiLvlLbl val="0"/>
      </c:catAx>
      <c:valAx>
        <c:axId val="1003345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0033305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3.6652522181125101E-2"/>
          <c:y val="4.2594298354215201E-2"/>
          <c:w val="0.93881095554698302"/>
          <c:h val="8.0707505901384993E-2"/>
        </c:manualLayout>
      </c:layout>
      <c:overlay val="1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4.8286362616629948E-2"/>
          <c:w val="0.89053387134619899"/>
          <c:h val="0.8368689784865169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Data'!$V$53:$V$62</c:f>
              <c:numCache>
                <c:formatCode>0.0</c:formatCode>
                <c:ptCount val="10"/>
                <c:pt idx="0">
                  <c:v>16.899999999999999</c:v>
                </c:pt>
                <c:pt idx="1">
                  <c:v>16.399999999999999</c:v>
                </c:pt>
                <c:pt idx="2">
                  <c:v>17.100000000000001</c:v>
                </c:pt>
                <c:pt idx="3">
                  <c:v>19.3</c:v>
                </c:pt>
                <c:pt idx="4">
                  <c:v>25.806564966605588</c:v>
                </c:pt>
                <c:pt idx="5">
                  <c:v>22.093114535767988</c:v>
                </c:pt>
                <c:pt idx="6">
                  <c:v>19.535905631659041</c:v>
                </c:pt>
                <c:pt idx="7">
                  <c:v>26.376444063926865</c:v>
                </c:pt>
                <c:pt idx="8">
                  <c:v>26.01351407914726</c:v>
                </c:pt>
                <c:pt idx="9">
                  <c:v>30.069415905631896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E7-416D-9290-F9A1C7C5EAE4}"/>
            </c:ext>
          </c:extLst>
        </c:ser>
        <c:ser>
          <c:idx val="0"/>
          <c:order val="1"/>
          <c:tx>
            <c:strRef>
              <c:f>'LongTerm Trend Data'!$Z$4</c:f>
              <c:strCache>
                <c:ptCount val="1"/>
                <c:pt idx="0">
                  <c:v>Pending Placement ADP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Data'!$Z$53:$Z$62</c:f>
              <c:numCache>
                <c:formatCode>0.0</c:formatCode>
                <c:ptCount val="10"/>
                <c:pt idx="0">
                  <c:v>4.4000000000000004</c:v>
                </c:pt>
                <c:pt idx="1">
                  <c:v>5</c:v>
                </c:pt>
                <c:pt idx="2">
                  <c:v>5.9</c:v>
                </c:pt>
                <c:pt idx="3">
                  <c:v>8.6</c:v>
                </c:pt>
                <c:pt idx="4">
                  <c:v>9.9</c:v>
                </c:pt>
                <c:pt idx="5">
                  <c:v>9.6</c:v>
                </c:pt>
                <c:pt idx="6">
                  <c:v>12.6</c:v>
                </c:pt>
                <c:pt idx="7">
                  <c:v>11.2</c:v>
                </c:pt>
                <c:pt idx="8">
                  <c:v>14.8</c:v>
                </c:pt>
                <c:pt idx="9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E7-416D-9290-F9A1C7C5EAE4}"/>
            </c:ext>
          </c:extLst>
        </c:ser>
        <c:ser>
          <c:idx val="1"/>
          <c:order val="2"/>
          <c:tx>
            <c:strRef>
              <c:f>'LongTerm Trend Data'!$AC$4</c:f>
              <c:strCache>
                <c:ptCount val="1"/>
                <c:pt idx="0">
                  <c:v>Adult Hold ADP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83382661134055E-7"/>
                  <c:y val="-4.995810044292337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E7-416D-9290-F9A1C7C5EAE4}"/>
                </c:ext>
              </c:extLst>
            </c:dLbl>
            <c:dLbl>
              <c:idx val="1"/>
              <c:layout>
                <c:manualLayout>
                  <c:x val="-3.8970608200674874E-3"/>
                  <c:y val="-4.353850823075112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E7-416D-9290-F9A1C7C5EAE4}"/>
                </c:ext>
              </c:extLst>
            </c:dLbl>
            <c:dLbl>
              <c:idx val="2"/>
              <c:layout>
                <c:manualLayout>
                  <c:x val="1.9593298659880084E-3"/>
                  <c:y val="-4.93316787583229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Data'!$AC$53:$AC$62</c:f>
              <c:numCache>
                <c:formatCode>#,##0.0</c:formatCode>
                <c:ptCount val="10"/>
                <c:pt idx="0">
                  <c:v>1.7</c:v>
                </c:pt>
                <c:pt idx="1">
                  <c:v>0.5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E7-416D-9290-F9A1C7C5EAE4}"/>
            </c:ext>
          </c:extLst>
        </c:ser>
        <c:ser>
          <c:idx val="3"/>
          <c:order val="3"/>
          <c:tx>
            <c:strRef>
              <c:f>'LongTerm Trend Data'!$AD$4</c:f>
              <c:strCache>
                <c:ptCount val="1"/>
                <c:pt idx="0">
                  <c:v>Total Detained ADP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959638421872416E-3"/>
                  <c:y val="5.937928577051679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183511760916088E-3"/>
                  <c:y val="2.39226272109914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183511760916088E-3"/>
                  <c:y val="5.32108837336493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Data'!$AD$53:$AD$62</c:f>
              <c:numCache>
                <c:formatCode>#,##0</c:formatCode>
                <c:ptCount val="10"/>
                <c:pt idx="0">
                  <c:v>22.999999999999996</c:v>
                </c:pt>
                <c:pt idx="1">
                  <c:v>21.9</c:v>
                </c:pt>
                <c:pt idx="2">
                  <c:v>23.4</c:v>
                </c:pt>
                <c:pt idx="3">
                  <c:v>27.9</c:v>
                </c:pt>
                <c:pt idx="4">
                  <c:v>35.70656496660559</c:v>
                </c:pt>
                <c:pt idx="5">
                  <c:v>31.69311453576799</c:v>
                </c:pt>
                <c:pt idx="6">
                  <c:v>32.135905631659043</c:v>
                </c:pt>
                <c:pt idx="7">
                  <c:v>37.576444063926864</c:v>
                </c:pt>
                <c:pt idx="8">
                  <c:v>40.813514079147261</c:v>
                </c:pt>
                <c:pt idx="9">
                  <c:v>50.669415905631894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E7-416D-9290-F9A1C7C5EA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100027392"/>
        <c:axId val="100045568"/>
      </c:barChart>
      <c:catAx>
        <c:axId val="10002739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0045568"/>
        <c:crosses val="autoZero"/>
        <c:auto val="0"/>
        <c:lblAlgn val="ctr"/>
        <c:lblOffset val="100"/>
        <c:noMultiLvlLbl val="0"/>
      </c:catAx>
      <c:valAx>
        <c:axId val="100045568"/>
        <c:scaling>
          <c:orientation val="minMax"/>
          <c:max val="75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00027392"/>
        <c:crosses val="max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7546587990719775"/>
          <c:y val="0.10499496764212275"/>
          <c:w val="0.23479499743029233"/>
          <c:h val="0.1746074944742136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Data'!$V$53:$V$62</c:f>
              <c:numCache>
                <c:formatCode>0.0</c:formatCode>
                <c:ptCount val="10"/>
                <c:pt idx="0">
                  <c:v>16.899999999999999</c:v>
                </c:pt>
                <c:pt idx="1">
                  <c:v>16.399999999999999</c:v>
                </c:pt>
                <c:pt idx="2">
                  <c:v>17.100000000000001</c:v>
                </c:pt>
                <c:pt idx="3">
                  <c:v>19.3</c:v>
                </c:pt>
                <c:pt idx="4">
                  <c:v>25.806564966605588</c:v>
                </c:pt>
                <c:pt idx="5">
                  <c:v>22.093114535767988</c:v>
                </c:pt>
                <c:pt idx="6">
                  <c:v>19.535905631659041</c:v>
                </c:pt>
                <c:pt idx="7">
                  <c:v>26.376444063926865</c:v>
                </c:pt>
                <c:pt idx="8">
                  <c:v>26.01351407914726</c:v>
                </c:pt>
                <c:pt idx="9">
                  <c:v>30.069415905631896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56-4E6C-A8B9-F19E17073F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98533760"/>
        <c:axId val="98536448"/>
      </c:barChart>
      <c:catAx>
        <c:axId val="9853376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8536448"/>
        <c:crosses val="autoZero"/>
        <c:auto val="0"/>
        <c:lblAlgn val="ctr"/>
        <c:lblOffset val="100"/>
        <c:noMultiLvlLbl val="0"/>
      </c:catAx>
      <c:valAx>
        <c:axId val="98536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98533760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51554616217499E-2"/>
          <c:y val="7.4153145791603689E-2"/>
          <c:w val="0.92868499076504329"/>
          <c:h val="0.84101702785810484"/>
        </c:manualLayout>
      </c:layout>
      <c:lineChart>
        <c:grouping val="standard"/>
        <c:varyColors val="0"/>
        <c:ser>
          <c:idx val="3"/>
          <c:order val="0"/>
          <c:tx>
            <c:strRef>
              <c:f>'Det Offense Trend Data'!$C$39</c:f>
              <c:strCache>
                <c:ptCount val="1"/>
                <c:pt idx="0">
                  <c:v>Crime of Violence:  -28%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'Det Offense Trend Data'!$D$38:$M$38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Data'!$D$39:$M$39</c:f>
              <c:numCache>
                <c:formatCode>_(* #,##0_);_(* \(#,##0\);_(* "-"??_);_(@_)</c:formatCode>
                <c:ptCount val="10"/>
                <c:pt idx="0">
                  <c:v>84</c:v>
                </c:pt>
                <c:pt idx="1">
                  <c:v>79</c:v>
                </c:pt>
                <c:pt idx="2">
                  <c:v>72</c:v>
                </c:pt>
                <c:pt idx="3">
                  <c:v>61</c:v>
                </c:pt>
                <c:pt idx="4">
                  <c:v>77</c:v>
                </c:pt>
                <c:pt idx="5">
                  <c:v>74</c:v>
                </c:pt>
                <c:pt idx="6">
                  <c:v>80</c:v>
                </c:pt>
                <c:pt idx="7">
                  <c:v>93</c:v>
                </c:pt>
                <c:pt idx="8">
                  <c:v>92</c:v>
                </c:pt>
                <c:pt idx="9">
                  <c:v>116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5F4-46FD-945E-3061F1D8AB29}"/>
            </c:ext>
          </c:extLst>
        </c:ser>
        <c:ser>
          <c:idx val="2"/>
          <c:order val="1"/>
          <c:tx>
            <c:strRef>
              <c:f>'Det Offense Trend Data'!$C$40</c:f>
              <c:strCache>
                <c:ptCount val="1"/>
                <c:pt idx="0">
                  <c:v>Non-Violent Felony:  -63%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'Det Offense Trend Data'!$D$38:$M$38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Data'!$D$40:$M$40</c:f>
              <c:numCache>
                <c:formatCode>_(* #,##0_);_(* \(#,##0\);_(* "-"??_);_(@_)</c:formatCode>
                <c:ptCount val="10"/>
                <c:pt idx="0">
                  <c:v>37</c:v>
                </c:pt>
                <c:pt idx="1">
                  <c:v>35</c:v>
                </c:pt>
                <c:pt idx="2">
                  <c:v>29</c:v>
                </c:pt>
                <c:pt idx="3">
                  <c:v>56</c:v>
                </c:pt>
                <c:pt idx="4">
                  <c:v>46</c:v>
                </c:pt>
                <c:pt idx="5">
                  <c:v>37</c:v>
                </c:pt>
                <c:pt idx="6">
                  <c:v>44</c:v>
                </c:pt>
                <c:pt idx="7">
                  <c:v>69</c:v>
                </c:pt>
                <c:pt idx="8">
                  <c:v>90</c:v>
                </c:pt>
                <c:pt idx="9">
                  <c:v>101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5F4-46FD-945E-3061F1D8AB29}"/>
            </c:ext>
          </c:extLst>
        </c:ser>
        <c:ser>
          <c:idx val="1"/>
          <c:order val="2"/>
          <c:tx>
            <c:strRef>
              <c:f>'Det Offense Trend Data'!$C$41</c:f>
              <c:strCache>
                <c:ptCount val="1"/>
                <c:pt idx="0">
                  <c:v>Misdemeanor:  -37%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'Det Offense Trend Data'!$D$38:$M$38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Data'!$D$41:$M$41</c:f>
              <c:numCache>
                <c:formatCode>_(* #,##0_);_(* \(#,##0\);_(* "-"??_);_(@_)</c:formatCode>
                <c:ptCount val="10"/>
                <c:pt idx="0">
                  <c:v>207</c:v>
                </c:pt>
                <c:pt idx="1">
                  <c:v>186</c:v>
                </c:pt>
                <c:pt idx="2">
                  <c:v>214</c:v>
                </c:pt>
                <c:pt idx="3">
                  <c:v>271</c:v>
                </c:pt>
                <c:pt idx="4">
                  <c:v>290</c:v>
                </c:pt>
                <c:pt idx="5">
                  <c:v>251</c:v>
                </c:pt>
                <c:pt idx="6">
                  <c:v>265</c:v>
                </c:pt>
                <c:pt idx="7">
                  <c:v>319</c:v>
                </c:pt>
                <c:pt idx="8">
                  <c:v>301</c:v>
                </c:pt>
                <c:pt idx="9">
                  <c:v>329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5F4-46FD-945E-3061F1D8AB29}"/>
            </c:ext>
          </c:extLst>
        </c:ser>
        <c:ser>
          <c:idx val="4"/>
          <c:order val="3"/>
          <c:tx>
            <c:strRef>
              <c:f>'Det Offense Trend Data'!$C$42</c:f>
              <c:strCache>
                <c:ptCount val="1"/>
                <c:pt idx="0">
                  <c:v>Traffic, Status, Ordinance, Other:  -50%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'Det Offense Trend Data'!$D$38:$M$38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Data'!$D$42:$M$42</c:f>
              <c:numCache>
                <c:formatCode>_(* #,##0_);_(* \(#,##0\);_(* "-"??_);_(@_)</c:formatCode>
                <c:ptCount val="10"/>
                <c:pt idx="0">
                  <c:v>17</c:v>
                </c:pt>
                <c:pt idx="1">
                  <c:v>18</c:v>
                </c:pt>
                <c:pt idx="2">
                  <c:v>17</c:v>
                </c:pt>
                <c:pt idx="3">
                  <c:v>29</c:v>
                </c:pt>
                <c:pt idx="4">
                  <c:v>25</c:v>
                </c:pt>
                <c:pt idx="5">
                  <c:v>23</c:v>
                </c:pt>
                <c:pt idx="6">
                  <c:v>20</c:v>
                </c:pt>
                <c:pt idx="7">
                  <c:v>33</c:v>
                </c:pt>
                <c:pt idx="8">
                  <c:v>56</c:v>
                </c:pt>
                <c:pt idx="9">
                  <c:v>34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F5F4-46FD-945E-3061F1D8AB29}"/>
            </c:ext>
          </c:extLst>
        </c:ser>
        <c:ser>
          <c:idx val="0"/>
          <c:order val="4"/>
          <c:tx>
            <c:strRef>
              <c:f>'Det Offense Trend Data'!$C$43</c:f>
              <c:strCache>
                <c:ptCount val="1"/>
                <c:pt idx="0">
                  <c:v> Total:  -41%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'Det Offense Trend Data'!$D$38:$M$38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Data'!$D$43:$M$43</c:f>
              <c:numCache>
                <c:formatCode>_(* #,##0_);_(* \(#,##0\);_(* "-"??_);_(@_)</c:formatCode>
                <c:ptCount val="10"/>
                <c:pt idx="0">
                  <c:v>345</c:v>
                </c:pt>
                <c:pt idx="1">
                  <c:v>318</c:v>
                </c:pt>
                <c:pt idx="2">
                  <c:v>332</c:v>
                </c:pt>
                <c:pt idx="3">
                  <c:v>417</c:v>
                </c:pt>
                <c:pt idx="4">
                  <c:v>438</c:v>
                </c:pt>
                <c:pt idx="5">
                  <c:v>385</c:v>
                </c:pt>
                <c:pt idx="6">
                  <c:v>409</c:v>
                </c:pt>
                <c:pt idx="7">
                  <c:v>514</c:v>
                </c:pt>
                <c:pt idx="8">
                  <c:v>539</c:v>
                </c:pt>
                <c:pt idx="9">
                  <c:v>580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F5F4-46FD-945E-3061F1D8A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645504"/>
        <c:axId val="98647040"/>
      </c:lineChart>
      <c:catAx>
        <c:axId val="9864550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8647040"/>
        <c:crosses val="autoZero"/>
        <c:auto val="1"/>
        <c:lblAlgn val="ctr"/>
        <c:lblOffset val="100"/>
        <c:noMultiLvlLbl val="0"/>
      </c:catAx>
      <c:valAx>
        <c:axId val="98647040"/>
        <c:scaling>
          <c:orientation val="minMax"/>
          <c:max val="4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864550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5532285894818698"/>
          <c:y val="7.8629883179772708E-2"/>
          <c:w val="0.33804906984907906"/>
          <c:h val="0.2710967080226178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/>
              <a:t>Proportion of Pre-D Detention Admissions For</a:t>
            </a:r>
            <a:r>
              <a:rPr lang="en-US" sz="1400" baseline="0"/>
              <a:t> Crimes of Violence,</a:t>
            </a:r>
            <a:r>
              <a:rPr lang="en-US" sz="1400"/>
              <a:t> FY07 - FY16</a:t>
            </a:r>
          </a:p>
        </c:rich>
      </c:tx>
      <c:layout>
        <c:manualLayout>
          <c:xMode val="edge"/>
          <c:yMode val="edge"/>
          <c:x val="2.3160464795021801E-2"/>
          <c:y val="5.7170485268288895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3198988013096298E-2"/>
          <c:y val="0.11456384965378749"/>
          <c:w val="0.87804651351570739"/>
          <c:h val="0.6890835452795812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'Det Offense Trend Data'!$C$44</c:f>
              <c:strCache>
                <c:ptCount val="1"/>
                <c:pt idx="0">
                  <c:v>Crime of Violence:  + 22%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'Det Offense Trend Data'!$D$38:$M$38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Data'!$D$44:$M$44</c:f>
              <c:numCache>
                <c:formatCode>0%</c:formatCode>
                <c:ptCount val="10"/>
                <c:pt idx="0">
                  <c:v>0.24347826086956523</c:v>
                </c:pt>
                <c:pt idx="1">
                  <c:v>0.24842767295597484</c:v>
                </c:pt>
                <c:pt idx="2">
                  <c:v>0.21686746987951808</c:v>
                </c:pt>
                <c:pt idx="3">
                  <c:v>0.14628297362110312</c:v>
                </c:pt>
                <c:pt idx="4">
                  <c:v>0.17579908675799086</c:v>
                </c:pt>
                <c:pt idx="5">
                  <c:v>0.19220779220779222</c:v>
                </c:pt>
                <c:pt idx="6">
                  <c:v>0.19559902200488999</c:v>
                </c:pt>
                <c:pt idx="7">
                  <c:v>0.18093385214007782</c:v>
                </c:pt>
                <c:pt idx="8">
                  <c:v>0.17068645640074212</c:v>
                </c:pt>
                <c:pt idx="9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AB-48DE-AA1B-4579328C9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858368"/>
        <c:axId val="106859904"/>
      </c:barChart>
      <c:catAx>
        <c:axId val="10685836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6859904"/>
        <c:crosses val="autoZero"/>
        <c:auto val="1"/>
        <c:lblAlgn val="ctr"/>
        <c:lblOffset val="100"/>
        <c:noMultiLvlLbl val="0"/>
      </c:catAx>
      <c:valAx>
        <c:axId val="10685990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6858368"/>
        <c:crosses val="max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96850393700794E-2"/>
          <c:y val="0.1517535683938239"/>
          <c:w val="0.82702537182852154"/>
          <c:h val="0.69578607902265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Data'!$A$45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7777777777777779E-3"/>
                  <c:y val="2.292175487511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02-4DA2-86E0-BEF86B4CD020}"/>
                </c:ext>
              </c:extLst>
            </c:dLbl>
            <c:dLbl>
              <c:idx val="1"/>
              <c:layout>
                <c:manualLayout>
                  <c:x val="-3.0591061855153568E-3"/>
                  <c:y val="1.7882976810346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02-4DA2-86E0-BEF86B4CD020}"/>
                </c:ext>
              </c:extLst>
            </c:dLbl>
            <c:dLbl>
              <c:idx val="2"/>
              <c:layout>
                <c:manualLayout>
                  <c:x val="1.2044199320899865E-7"/>
                  <c:y val="1.788322937692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402-4DA2-86E0-BEF86B4CD020}"/>
                </c:ext>
              </c:extLst>
            </c:dLbl>
            <c:dLbl>
              <c:idx val="4"/>
              <c:layout>
                <c:manualLayout>
                  <c:x val="0"/>
                  <c:y val="1.833740390009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02-4DA2-86E0-BEF86B4CD020}"/>
                </c:ext>
              </c:extLst>
            </c:dLbl>
            <c:dLbl>
              <c:idx val="5"/>
              <c:layout>
                <c:manualLayout>
                  <c:x val="0"/>
                  <c:y val="-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402-4DA2-86E0-BEF86B4CD020}"/>
                </c:ext>
              </c:extLst>
            </c:dLbl>
            <c:dLbl>
              <c:idx val="6"/>
              <c:layout>
                <c:manualLayout>
                  <c:x val="0"/>
                  <c:y val="2.7506105850137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402-4DA2-86E0-BEF86B4CD020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402-4DA2-86E0-BEF86B4CD020}"/>
                </c:ext>
              </c:extLst>
            </c:dLbl>
            <c:dLbl>
              <c:idx val="8"/>
              <c:layout>
                <c:manualLayout>
                  <c:x val="3.0599492794678197E-3"/>
                  <c:y val="-1.7400322072904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402-4DA2-86E0-BEF86B4CD020}"/>
                </c:ext>
              </c:extLst>
            </c:dLbl>
            <c:dLbl>
              <c:idx val="9"/>
              <c:layout>
                <c:manualLayout>
                  <c:x val="2.7777777777777779E-3"/>
                  <c:y val="4.5843509750228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402-4DA2-86E0-BEF86B4CD0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 Offense Trend Data'!$D$38:$M$38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Data'!$D$45:$M$45</c:f>
              <c:numCache>
                <c:formatCode>0%</c:formatCode>
                <c:ptCount val="10"/>
                <c:pt idx="0">
                  <c:v>0.1072463768115942</c:v>
                </c:pt>
                <c:pt idx="1">
                  <c:v>0.11006289308176101</c:v>
                </c:pt>
                <c:pt idx="2">
                  <c:v>8.7349397590361449E-2</c:v>
                </c:pt>
                <c:pt idx="3">
                  <c:v>0.1342925659472422</c:v>
                </c:pt>
                <c:pt idx="4">
                  <c:v>0.1050228310502283</c:v>
                </c:pt>
                <c:pt idx="5">
                  <c:v>9.6103896103896108E-2</c:v>
                </c:pt>
                <c:pt idx="6">
                  <c:v>0.10757946210268948</c:v>
                </c:pt>
                <c:pt idx="7">
                  <c:v>0.13424124513618677</c:v>
                </c:pt>
                <c:pt idx="8">
                  <c:v>0.16697588126159554</c:v>
                </c:pt>
                <c:pt idx="9">
                  <c:v>0.17413793103448275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402-4DA2-86E0-BEF86B4CD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488768"/>
        <c:axId val="107490304"/>
      </c:barChart>
      <c:catAx>
        <c:axId val="10748876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7490304"/>
        <c:crosses val="autoZero"/>
        <c:auto val="1"/>
        <c:lblAlgn val="ctr"/>
        <c:lblOffset val="100"/>
        <c:noMultiLvlLbl val="0"/>
      </c:catAx>
      <c:valAx>
        <c:axId val="107490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748876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Data'!$A$44</c:f>
              <c:strCache>
                <c:ptCount val="1"/>
                <c:pt idx="0">
                  <c:v>Crime of Violence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Data'!$D$38:$M$38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Data'!$D$44:$M$44</c:f>
              <c:numCache>
                <c:formatCode>0%</c:formatCode>
                <c:ptCount val="10"/>
                <c:pt idx="0">
                  <c:v>0.24347826086956523</c:v>
                </c:pt>
                <c:pt idx="1">
                  <c:v>0.24842767295597484</c:v>
                </c:pt>
                <c:pt idx="2">
                  <c:v>0.21686746987951808</c:v>
                </c:pt>
                <c:pt idx="3">
                  <c:v>0.14628297362110312</c:v>
                </c:pt>
                <c:pt idx="4">
                  <c:v>0.17579908675799086</c:v>
                </c:pt>
                <c:pt idx="5">
                  <c:v>0.19220779220779222</c:v>
                </c:pt>
                <c:pt idx="6">
                  <c:v>0.19559902200488999</c:v>
                </c:pt>
                <c:pt idx="7">
                  <c:v>0.18093385214007782</c:v>
                </c:pt>
                <c:pt idx="8">
                  <c:v>0.17068645640074212</c:v>
                </c:pt>
                <c:pt idx="9">
                  <c:v>0.2</c:v>
                </c:pt>
              </c:numCache>
            </c:numRef>
          </c:val>
        </c:ser>
        <c:ser>
          <c:idx val="1"/>
          <c:order val="1"/>
          <c:tx>
            <c:strRef>
              <c:f>'Det Offense Trend Data'!$A$45</c:f>
              <c:strCache>
                <c:ptCount val="1"/>
                <c:pt idx="0">
                  <c:v>Non-Violent Felony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Data'!$D$38:$M$38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Data'!$D$45:$M$45</c:f>
              <c:numCache>
                <c:formatCode>0%</c:formatCode>
                <c:ptCount val="10"/>
                <c:pt idx="0">
                  <c:v>0.1072463768115942</c:v>
                </c:pt>
                <c:pt idx="1">
                  <c:v>0.11006289308176101</c:v>
                </c:pt>
                <c:pt idx="2">
                  <c:v>8.7349397590361449E-2</c:v>
                </c:pt>
                <c:pt idx="3">
                  <c:v>0.1342925659472422</c:v>
                </c:pt>
                <c:pt idx="4">
                  <c:v>0.1050228310502283</c:v>
                </c:pt>
                <c:pt idx="5">
                  <c:v>9.6103896103896108E-2</c:v>
                </c:pt>
                <c:pt idx="6">
                  <c:v>0.10757946210268948</c:v>
                </c:pt>
                <c:pt idx="7">
                  <c:v>0.13424124513618677</c:v>
                </c:pt>
                <c:pt idx="8">
                  <c:v>0.16697588126159554</c:v>
                </c:pt>
                <c:pt idx="9">
                  <c:v>0.17413793103448275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30112"/>
        <c:axId val="107531648"/>
      </c:barChart>
      <c:catAx>
        <c:axId val="107530112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7531648"/>
        <c:crosses val="autoZero"/>
        <c:auto val="1"/>
        <c:lblAlgn val="ctr"/>
        <c:lblOffset val="100"/>
        <c:noMultiLvlLbl val="0"/>
      </c:catAx>
      <c:valAx>
        <c:axId val="107531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07530112"/>
        <c:crosses val="max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0.00741</cdr:x>
      <cdr:y>0.01834</cdr:y>
    </cdr:from>
    <cdr:to>
      <cdr:x>1</cdr:x>
      <cdr:y>0.25367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00" y="50800"/>
          <a:ext cx="4538133" cy="651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baseline="0">
              <a:effectLst/>
              <a:latin typeface="+mn-lt"/>
              <a:ea typeface="+mn-ea"/>
              <a:cs typeface="+mn-cs"/>
            </a:rPr>
            <a:t>Proportion of Pre-D Detention Admissions for Non-Violent Felonies,  FY07 - FY16</a:t>
          </a:r>
          <a:endParaRPr lang="en-US" sz="1400">
            <a:effectLst/>
          </a:endParaRPr>
        </a:p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3F397865-3A25-4A79-823A-5EFD4A34E9E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7CCBF600-C7DD-40EA-B2D0-2E040B89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C8D2F580-CECB-2C48-AEB8-EF4FAF3DAC40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5"/>
            <a:ext cx="5504204" cy="4183063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DBA25C02-4A20-0447-B38F-38DFD504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 smtClean="0"/>
              <a:t>Data </a:t>
            </a:r>
            <a:r>
              <a:rPr lang="en-US" dirty="0"/>
              <a:t>Source: DJS ASSIST, complaints referred to DJS </a:t>
            </a:r>
            <a:r>
              <a:rPr lang="en-US" dirty="0" smtClean="0"/>
              <a:t>Intake.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ASSIST, complaints referred to DJS Intake in fiscal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complaints referred to DJS Intake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 smtClean="0"/>
              <a:t>Data </a:t>
            </a:r>
            <a:r>
              <a:rPr lang="en-US" dirty="0"/>
              <a:t>Source: DJS ASSIST, detention admissions for </a:t>
            </a:r>
            <a:r>
              <a:rPr lang="en-US" dirty="0" smtClean="0"/>
              <a:t>Eastern Region </a:t>
            </a:r>
            <a:r>
              <a:rPr lang="en-US" dirty="0"/>
              <a:t>youth.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legal action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</a:t>
            </a:r>
            <a:r>
              <a:rPr lang="en-US" dirty="0" smtClean="0"/>
              <a:t>committed program </a:t>
            </a:r>
            <a:r>
              <a:rPr lang="en-US" dirty="0"/>
              <a:t>admissions.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</a:t>
            </a:r>
            <a:r>
              <a:rPr lang="en-US" dirty="0" smtClean="0"/>
              <a:t>, average population of committed facilities.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3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894B-8184-4308-80AB-CCD7D38DC611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0020-536D-4D10-ACF2-FE593AB4201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E588-4FD6-4D0A-9263-A2A568C90CF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C6FD-8F4C-4C6F-AD6E-D0699AB14C6E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E6BB-A64F-410E-8525-37861A11AFED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119E-725B-4C4F-99F3-C1F53EAD7B31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7942-AA7F-4AE5-8C7B-11F86F8961FD}" type="datetime1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C540-9ACE-4456-90F0-28FE84A1A2EF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5B64-05EA-4E90-B0D9-AA169EE4CDF9}" type="datetime1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E851-D908-4927-8920-E734253BB3F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7408-BFF5-4AE7-8D74-E7774BEA972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2546-94E2-4B71-8F3F-A16BD21B42E9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41575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Eastern Region Juvenile Services Long Term Trends:</a:t>
            </a:r>
            <a:br>
              <a:rPr lang="en-US" sz="4000" dirty="0" smtClean="0"/>
            </a:br>
            <a:r>
              <a:rPr lang="en-US" sz="3200" dirty="0" smtClean="0"/>
              <a:t>Counties of Caroline, Cecil, Dorchester, Kent, Queen Anne’s, Somerset, Talbot, Wicomico, and Worcester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JS Logo - click to go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804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51054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DJS Office of Research and Evaluation, January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Eastern Region Pre-D Detention Population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286484"/>
              </p:ext>
            </p:extLst>
          </p:nvPr>
        </p:nvGraphicFramePr>
        <p:xfrm>
          <a:off x="457200" y="1905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24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Eastern Region Youth In Detention Pending a Committed Placement Has Declined Dramatically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990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Juvenile court pending placement population declined 78.6% in ten years to 4.4 youth in FY 2016.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066694"/>
              </p:ext>
            </p:extLst>
          </p:nvPr>
        </p:nvGraphicFramePr>
        <p:xfrm>
          <a:off x="685800" y="1905000"/>
          <a:ext cx="7467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31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Juvenile Probation and Commitment Orders Have Declined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985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Eastern Region Juvenile probation orders declined 50.2% in ten years. Statewide probation orders declined 51.9% 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Eastern Region juvenile commitments declined 66.1% in ten </a:t>
            </a:r>
            <a:r>
              <a:rPr lang="en-US" sz="1800" dirty="0"/>
              <a:t>years. </a:t>
            </a:r>
            <a:r>
              <a:rPr lang="en-US" sz="1800" dirty="0" smtClean="0"/>
              <a:t> Statewide commitments declined 48.2% </a:t>
            </a:r>
            <a:r>
              <a:rPr lang="en-US" sz="1800" dirty="0"/>
              <a:t>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995051"/>
              </p:ext>
            </p:extLst>
          </p:nvPr>
        </p:nvGraphicFramePr>
        <p:xfrm>
          <a:off x="685800" y="2438400"/>
          <a:ext cx="7696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44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Average Committed Out of Home Population Has Declined Significantly in the Eastern Region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982662"/>
            <a:ext cx="8229600" cy="1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The overall daily population of Eastern Region youth committed by the juvenile court to out of home placement declined 48.5% over ten years, from 133.0 in FY07 to 68.5in FY16.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average committed population declined 39.1% over the same 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116547"/>
              </p:ext>
            </p:extLst>
          </p:nvPr>
        </p:nvGraphicFramePr>
        <p:xfrm>
          <a:off x="914400" y="2362200"/>
          <a:ext cx="7848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7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Eastern Region Committed Youth Population Has Declined for All Facility Types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2514" y="838200"/>
            <a:ext cx="8240486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Overall committed out-of-home population has declined </a:t>
            </a:r>
            <a:r>
              <a:rPr lang="en-US" dirty="0" smtClean="0"/>
              <a:t>48</a:t>
            </a:r>
            <a:r>
              <a:rPr lang="en-US" sz="1800" dirty="0" smtClean="0"/>
              <a:t>.5% since FY07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DJS-Operated ADP </a:t>
            </a:r>
            <a:r>
              <a:rPr lang="en-US" dirty="0" smtClean="0"/>
              <a:t>in</a:t>
            </a:r>
            <a:r>
              <a:rPr lang="en-US" sz="1800" dirty="0" smtClean="0"/>
              <a:t>creased </a:t>
            </a:r>
            <a:r>
              <a:rPr lang="en-US" dirty="0" smtClean="0"/>
              <a:t>27.8</a:t>
            </a:r>
            <a:r>
              <a:rPr lang="en-US" sz="1800" dirty="0" smtClean="0"/>
              <a:t>%, and Private In-State has declined </a:t>
            </a:r>
            <a:r>
              <a:rPr lang="en-US" dirty="0" smtClean="0"/>
              <a:t>57.9</a:t>
            </a:r>
            <a:r>
              <a:rPr lang="en-US" sz="1800" dirty="0" smtClean="0"/>
              <a:t>% since FY07.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Out of State committed </a:t>
            </a:r>
            <a:r>
              <a:rPr lang="en-US" dirty="0" smtClean="0"/>
              <a:t>average population </a:t>
            </a:r>
            <a:r>
              <a:rPr lang="en-US" dirty="0"/>
              <a:t>declined </a:t>
            </a:r>
            <a:r>
              <a:rPr lang="en-US" dirty="0" smtClean="0"/>
              <a:t>from the high of 10 youth in FY08, to just </a:t>
            </a:r>
            <a:r>
              <a:rPr lang="en-US" dirty="0"/>
              <a:t>3</a:t>
            </a:r>
            <a:r>
              <a:rPr lang="en-US" dirty="0" smtClean="0"/>
              <a:t> in FY16.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223816"/>
              </p:ext>
            </p:extLst>
          </p:nvPr>
        </p:nvGraphicFramePr>
        <p:xfrm>
          <a:off x="762000" y="25146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47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Low-Level Offenses Has Declined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misdemeanor and other low-level offenses declined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violations of probation has begin to decline in the last year.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327656"/>
              </p:ext>
            </p:extLst>
          </p:nvPr>
        </p:nvGraphicFramePr>
        <p:xfrm>
          <a:off x="457200" y="2696528"/>
          <a:ext cx="8229600" cy="388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680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Rate of Juveniles Committed for Crimes of Violence has Decreased in the Eastern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make up a small proportion (7%) of new commitments in FY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rate of juveniles committed for Non-Violent Felonies has increased significantly since FY 2011.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242980"/>
              </p:ext>
            </p:extLst>
          </p:nvPr>
        </p:nvGraphicFramePr>
        <p:xfrm>
          <a:off x="533400" y="2438400"/>
          <a:ext cx="82296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5037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Crimes of Violence has Decreased in the Eastern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make up a small proportion (7%) of new commitments in FY 2016 in the Eastern Region.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662945"/>
              </p:ext>
            </p:extLst>
          </p:nvPr>
        </p:nvGraphicFramePr>
        <p:xfrm>
          <a:off x="457200" y="2218730"/>
          <a:ext cx="8229600" cy="390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711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</a:t>
            </a:r>
            <a:r>
              <a:rPr lang="en-US" sz="3200" dirty="0"/>
              <a:t>for </a:t>
            </a:r>
            <a:r>
              <a:rPr lang="en-US" sz="3200" dirty="0" smtClean="0"/>
              <a:t>Non-Violent Felonies has Increased in Eastern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6383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7546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Violations of Probation has Declined in the Eastern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increasing each year from FY 2013 through FY 2015, the rate of new commitments for Violations of Probations  has begun to significantly decline.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830878"/>
              </p:ext>
            </p:extLst>
          </p:nvPr>
        </p:nvGraphicFramePr>
        <p:xfrm>
          <a:off x="304800" y="2133600"/>
          <a:ext cx="8229600" cy="456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919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Eastern Region Juvenile Complaints Have Declined Significantly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7672" y="1012208"/>
            <a:ext cx="8305800" cy="121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Eastern Region complaints referred to DJS Intake declined 52.4% in ten years.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complaints declined 56.1%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616404"/>
              </p:ext>
            </p:extLst>
          </p:nvPr>
        </p:nvGraphicFramePr>
        <p:xfrm>
          <a:off x="609600" y="2514600"/>
          <a:ext cx="7727496" cy="313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for Eastern Region DJS Committed Youth </a:t>
            </a:r>
            <a:br>
              <a:rPr lang="en-US" sz="2400" dirty="0" smtClean="0"/>
            </a:br>
            <a:r>
              <a:rPr lang="en-US" sz="2400" dirty="0" smtClean="0"/>
              <a:t>Have Significantly Declined in the Past Year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13.1% of Eastern Region youth released from committed placement in FY15 had a new offense within a year that resulted in a delinquent adjudication or criminal conviction, a significant decrease of 11.9 percentage points from FY14.</a:t>
            </a:r>
          </a:p>
          <a:p>
            <a:pPr algn="l"/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Statewide rate was 16.7% in FY15, down 4.1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108687"/>
              </p:ext>
            </p:extLst>
          </p:nvPr>
        </p:nvGraphicFramePr>
        <p:xfrm>
          <a:off x="1333500" y="2514600"/>
          <a:ext cx="6553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74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for Eastern Region DJS Probation Youth </a:t>
            </a:r>
            <a:br>
              <a:rPr lang="en-US" sz="2400" dirty="0" smtClean="0"/>
            </a:br>
            <a:r>
              <a:rPr lang="en-US" sz="2400" dirty="0" smtClean="0"/>
              <a:t>Have Increased in The Past Year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811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15.7% of Eastern Region youth placed on probation for the first time in FY15 had a new offense within a year that resulted in a delinquent adjudication or criminal conviction, an increase of 3.2 percentage points from FY14.</a:t>
            </a:r>
            <a:endParaRPr lang="en-US" sz="1800" dirty="0"/>
          </a:p>
          <a:p>
            <a:pPr algn="l"/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Statewide rate was 17.6% in FY15, down 1.4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526736"/>
              </p:ext>
            </p:extLst>
          </p:nvPr>
        </p:nvGraphicFramePr>
        <p:xfrm>
          <a:off x="1257300" y="2667000"/>
          <a:ext cx="6705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59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90575"/>
          </a:xfrm>
        </p:spPr>
        <p:txBody>
          <a:bodyPr>
            <a:noAutofit/>
          </a:bodyPr>
          <a:lstStyle/>
          <a:p>
            <a:r>
              <a:rPr lang="en-US" sz="2400" dirty="0" smtClean="0"/>
              <a:t>Juvenile Complaints in Eastern Region Have Declined </a:t>
            </a:r>
            <a:br>
              <a:rPr lang="en-US" sz="2400" dirty="0" smtClean="0"/>
            </a:br>
            <a:r>
              <a:rPr lang="en-US" sz="2400" dirty="0" smtClean="0"/>
              <a:t>for All Race/Ethnicities Since FY07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086" y="942975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2575" indent="-282575" algn="l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/>
              <a:t>Complaints for Eastern Region African American youth declined 32%, and declined 67.2% for white youth.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55.6% of complaints.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18.9% of the general population.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76200" y="6248400"/>
            <a:ext cx="26670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smtClean="0">
                <a:solidFill>
                  <a:schemeClr val="tx1"/>
                </a:solidFill>
              </a:rPr>
              <a:t>Data Source: DJS ASSIST 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772153"/>
              </p:ext>
            </p:extLst>
          </p:nvPr>
        </p:nvGraphicFramePr>
        <p:xfrm>
          <a:off x="468086" y="2362200"/>
          <a:ext cx="814251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43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781"/>
            <a:ext cx="9144000" cy="520019"/>
          </a:xfrm>
        </p:spPr>
        <p:txBody>
          <a:bodyPr>
            <a:noAutofit/>
          </a:bodyPr>
          <a:lstStyle/>
          <a:p>
            <a:r>
              <a:rPr lang="en-US" sz="2400" dirty="0" smtClean="0"/>
              <a:t>Percent of Cases Referred to Juvenile Court by Eastern Region has Increased Over the Past Two Years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458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38.4% of Eastern Region complaints </a:t>
            </a:r>
            <a:r>
              <a:rPr lang="en-US" sz="1800" dirty="0"/>
              <a:t>w</a:t>
            </a:r>
            <a:r>
              <a:rPr lang="en-US" sz="1800" dirty="0" smtClean="0"/>
              <a:t>ere referred to court by DJS Intake in FY16, 10.5% less than in FY07.  Statewide 48.2%  were referred to court.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17.2% </a:t>
            </a:r>
            <a:r>
              <a:rPr lang="en-US" sz="1800" dirty="0"/>
              <a:t>of </a:t>
            </a:r>
            <a:r>
              <a:rPr lang="en-US" sz="1800" dirty="0" smtClean="0"/>
              <a:t>Eastern Region complaints were diverted to an informal DJS pre-court case.  </a:t>
            </a:r>
            <a:r>
              <a:rPr lang="en-US" sz="1800" dirty="0"/>
              <a:t>Statewide </a:t>
            </a:r>
            <a:r>
              <a:rPr lang="en-US" sz="1800" dirty="0" smtClean="0"/>
              <a:t>15.8% </a:t>
            </a:r>
            <a:r>
              <a:rPr lang="en-US" sz="1800" dirty="0"/>
              <a:t>were </a:t>
            </a:r>
            <a:r>
              <a:rPr lang="en-US" sz="1800" dirty="0" smtClean="0"/>
              <a:t>diverted.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4204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682696"/>
              </p:ext>
            </p:extLst>
          </p:nvPr>
        </p:nvGraphicFramePr>
        <p:xfrm>
          <a:off x="457200" y="2133600"/>
          <a:ext cx="8001000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Eastern Region Detention Population Has Declined Significantly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" y="788844"/>
            <a:ext cx="8382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Eastern Region daily population </a:t>
            </a:r>
            <a:r>
              <a:rPr lang="en-US" sz="1800" dirty="0"/>
              <a:t>in </a:t>
            </a:r>
            <a:r>
              <a:rPr lang="en-US" sz="1800" dirty="0" smtClean="0"/>
              <a:t>DJS detention </a:t>
            </a:r>
            <a:r>
              <a:rPr lang="en-US" sz="1800" dirty="0"/>
              <a:t>declined </a:t>
            </a:r>
            <a:r>
              <a:rPr lang="en-US" sz="1800" dirty="0" smtClean="0"/>
              <a:t>54.9% in ten years, to 23 in FY16. The statewide detention population </a:t>
            </a:r>
            <a:r>
              <a:rPr lang="en-US" sz="1800" dirty="0"/>
              <a:t>declined </a:t>
            </a:r>
            <a:r>
              <a:rPr lang="en-US" sz="1800" dirty="0" smtClean="0"/>
              <a:t>39.1%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Cases detained for the Adult Court now make up 7.4% of the DJS detained population in Eastern Region.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484765"/>
              </p:ext>
            </p:extLst>
          </p:nvPr>
        </p:nvGraphicFramePr>
        <p:xfrm>
          <a:off x="762000" y="2209800"/>
          <a:ext cx="7467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8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Eastern Region Youth Population In Detention Pre-Disposition </a:t>
            </a:r>
            <a:br>
              <a:rPr lang="en-US" sz="2400" dirty="0" smtClean="0"/>
            </a:br>
            <a:r>
              <a:rPr lang="en-US" sz="2400" dirty="0" smtClean="0"/>
              <a:t>Has Declined Significantly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990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The Eastern Region juvenile pre-dispositional detained population declined 43.8% in ten years to 16.9 youth in FY 2016.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867842"/>
              </p:ext>
            </p:extLst>
          </p:nvPr>
        </p:nvGraphicFramePr>
        <p:xfrm>
          <a:off x="609600" y="1905000"/>
          <a:ext cx="7772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84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Eastern Region Pre-Disposition Detention Placements Have Decreased for All Complaint Types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269184"/>
              </p:ext>
            </p:extLst>
          </p:nvPr>
        </p:nvGraphicFramePr>
        <p:xfrm>
          <a:off x="533400" y="2571929"/>
          <a:ext cx="8191500" cy="390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371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misdemeanors has decreased 37%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crimes of violence has decreased 28% over ten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1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Crimes of Violence Make Up an Increasing Proportion of Detention Placement Offenses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744262"/>
              </p:ext>
            </p:extLst>
          </p:nvPr>
        </p:nvGraphicFramePr>
        <p:xfrm>
          <a:off x="914400" y="2419529"/>
          <a:ext cx="7391400" cy="428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219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youth detained pre-disposition for Crimes of Violence complaints has increased 4 percentage points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detained population is increasingly comprised of youth with violent crimes complaints.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Detention Placements </a:t>
            </a:r>
            <a:r>
              <a:rPr lang="en-US" sz="3200" dirty="0"/>
              <a:t>for </a:t>
            </a:r>
            <a:r>
              <a:rPr lang="en-US" sz="3200" dirty="0" smtClean="0"/>
              <a:t>Non-Violent Felonies are Declining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2954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proportion of youth detained pre-disposition for </a:t>
            </a:r>
            <a:r>
              <a:rPr lang="en-US" dirty="0" smtClean="0"/>
              <a:t>Non-Violent Felony </a:t>
            </a:r>
            <a:r>
              <a:rPr lang="en-US" dirty="0"/>
              <a:t>complaints has </a:t>
            </a:r>
            <a:r>
              <a:rPr lang="en-US" dirty="0" smtClean="0"/>
              <a:t>decreased 6 </a:t>
            </a:r>
            <a:r>
              <a:rPr lang="en-US" dirty="0"/>
              <a:t>percentage points over ten years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detained population is increasingly comprised of youth with violent crimes complaints.</a:t>
            </a:r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137738"/>
              </p:ext>
            </p:extLst>
          </p:nvPr>
        </p:nvGraphicFramePr>
        <p:xfrm>
          <a:off x="381000" y="2590800"/>
          <a:ext cx="8302752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5832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3139C3E3C7748BB032B7594D3E325" ma:contentTypeVersion="52" ma:contentTypeDescription="Create a new document." ma:contentTypeScope="" ma:versionID="d8216fa709670e97cbbe151d9eeec9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682CAB-2C29-4FF3-8B90-4D39BF17FAF9}"/>
</file>

<file path=customXml/itemProps2.xml><?xml version="1.0" encoding="utf-8"?>
<ds:datastoreItem xmlns:ds="http://schemas.openxmlformats.org/officeDocument/2006/customXml" ds:itemID="{FE89F29E-EBA4-4295-AF03-855C3DF0A14D}"/>
</file>

<file path=customXml/itemProps3.xml><?xml version="1.0" encoding="utf-8"?>
<ds:datastoreItem xmlns:ds="http://schemas.openxmlformats.org/officeDocument/2006/customXml" ds:itemID="{C8AD14A8-7EC0-4D6D-A16C-13385C9F2888}"/>
</file>

<file path=docProps/app.xml><?xml version="1.0" encoding="utf-8"?>
<Properties xmlns="http://schemas.openxmlformats.org/officeDocument/2006/extended-properties" xmlns:vt="http://schemas.openxmlformats.org/officeDocument/2006/docPropsVTypes">
  <TotalTime>11912</TotalTime>
  <Words>1135</Words>
  <Application>Microsoft Office PowerPoint</Application>
  <PresentationFormat>On-screen Show (4:3)</PresentationFormat>
  <Paragraphs>155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Eastern Region Juvenile Services Long Term Trends: Counties of Caroline, Cecil, Dorchester, Kent, Queen Anne’s, Somerset, Talbot, Wicomico, and Worcester  </vt:lpstr>
      <vt:lpstr>Eastern Region Juvenile Complaints Have Declined Significantly</vt:lpstr>
      <vt:lpstr>Juvenile Complaints in Eastern Region Have Declined  for All Race/Ethnicities Since FY07</vt:lpstr>
      <vt:lpstr>Percent of Cases Referred to Juvenile Court by Eastern Region has Increased Over the Past Two Years</vt:lpstr>
      <vt:lpstr>Eastern Region Detention Population Has Declined Significantly</vt:lpstr>
      <vt:lpstr>Eastern Region Youth Population In Detention Pre-Disposition  Has Declined Significantly</vt:lpstr>
      <vt:lpstr>Eastern Region Pre-Disposition Detention Placements Have Decreased for All Complaint Types</vt:lpstr>
      <vt:lpstr>Crimes of Violence Make Up an Increasing Proportion of Detention Placement Offenses</vt:lpstr>
      <vt:lpstr>Detention Placements for Non-Violent Felonies are Declining</vt:lpstr>
      <vt:lpstr>Eastern Region Pre-D Detention Population</vt:lpstr>
      <vt:lpstr>Eastern Region Youth In Detention Pending a Committed Placement Has Declined Dramatically</vt:lpstr>
      <vt:lpstr>Juvenile Probation and Commitment Orders Have Declined</vt:lpstr>
      <vt:lpstr>Average Committed Out of Home Population Has Declined Significantly in the Eastern Region</vt:lpstr>
      <vt:lpstr>Eastern Region Committed Youth Population Has Declined for All Facility Types</vt:lpstr>
      <vt:lpstr>The Rate of Juveniles Committed for Low-Level Offenses Has Declined</vt:lpstr>
      <vt:lpstr>The Rate of Juveniles Committed for Crimes of Violence has Decreased in the Eastern Region</vt:lpstr>
      <vt:lpstr>The Rate of Juveniles Committed for Crimes of Violence has Decreased in the Eastern Region</vt:lpstr>
      <vt:lpstr>The Rate of Juveniles Committed for Non-Violent Felonies has Increased in Eastern Region</vt:lpstr>
      <vt:lpstr>The Rate of Juveniles Committed for Violations of Probation has Declined in the Eastern Region</vt:lpstr>
      <vt:lpstr>Recidivism Rates for Eastern Region DJS Committed Youth  Have Significantly Declined in the Past Year</vt:lpstr>
      <vt:lpstr>Recidivism Rates for Eastern Region DJS Probation Youth  Have Increased in The Past Year</vt:lpstr>
    </vt:vector>
  </TitlesOfParts>
  <Company>DJS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Doors to Detention”  A Study of Detention Baltimore City Utilization</dc:title>
  <dc:creator>John Irvine</dc:creator>
  <cp:lastModifiedBy>Matthew R. Ancona</cp:lastModifiedBy>
  <cp:revision>258</cp:revision>
  <cp:lastPrinted>2014-10-27T19:47:33Z</cp:lastPrinted>
  <dcterms:created xsi:type="dcterms:W3CDTF">2012-01-23T15:45:24Z</dcterms:created>
  <dcterms:modified xsi:type="dcterms:W3CDTF">2017-01-13T15:02:30Z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0x0101008123139C3E3C7748BB032B7594D3E325</vt:lpwstr>
  </property>
  <property fmtid="{D5CDD505-2E9C-101B-9397-08002B2CF9AE}" pid="4" name="Right_Content">
    <vt:lpwstr/>
  </property>
  <property fmtid="{D5CDD505-2E9C-101B-9397-08002B2CF9AE}" pid="5" name="Lt_bottom_Content">
    <vt:lpwstr/>
  </property>
  <property fmtid="{D5CDD505-2E9C-101B-9397-08002B2CF9AE}" pid="6" name="PublishingRollupImage">
    <vt:lpwstr/>
  </property>
  <property fmtid="{D5CDD505-2E9C-101B-9397-08002B2CF9AE}" pid="8" name="Rt_Inner_Content">
    <vt:lpwstr/>
  </property>
  <property fmtid="{D5CDD505-2E9C-101B-9397-08002B2CF9AE}" pid="9" name="ArticleByLine">
    <vt:lpwstr/>
  </property>
  <property fmtid="{D5CDD505-2E9C-101B-9397-08002B2CF9AE}" pid="10" name="PublishingContactEmail">
    <vt:lpwstr/>
  </property>
  <property fmtid="{D5CDD505-2E9C-101B-9397-08002B2CF9AE}" pid="11" name="PageKeywords">
    <vt:lpwstr/>
  </property>
  <property fmtid="{D5CDD505-2E9C-101B-9397-08002B2CF9AE}" pid="12" name="PublishingPageImage">
    <vt:lpwstr/>
  </property>
  <property fmtid="{D5CDD505-2E9C-101B-9397-08002B2CF9AE}" pid="13" name="SummaryLinks">
    <vt:lpwstr/>
  </property>
  <property fmtid="{D5CDD505-2E9C-101B-9397-08002B2CF9AE}" pid="14" name="PageDescription">
    <vt:lpwstr/>
  </property>
  <property fmtid="{D5CDD505-2E9C-101B-9397-08002B2CF9AE}" pid="15" name="Main_Content">
    <vt:lpwstr/>
  </property>
  <property fmtid="{D5CDD505-2E9C-101B-9397-08002B2CF9AE}" pid="16" name="PageHeadline">
    <vt:lpwstr/>
  </property>
  <property fmtid="{D5CDD505-2E9C-101B-9397-08002B2CF9AE}" pid="17" name="Audience">
    <vt:lpwstr/>
  </property>
  <property fmtid="{D5CDD505-2E9C-101B-9397-08002B2CF9AE}" pid="18" name="Rt_Center_Content">
    <vt:lpwstr/>
  </property>
  <property fmtid="{D5CDD505-2E9C-101B-9397-08002B2CF9AE}" pid="19" name="PublishingImageCaption">
    <vt:lpwstr/>
  </property>
  <property fmtid="{D5CDD505-2E9C-101B-9397-08002B2CF9AE}" pid="20" name="PublishingContactPicture">
    <vt:lpwstr/>
  </property>
  <property fmtid="{D5CDD505-2E9C-101B-9397-08002B2CF9AE}" pid="21" name="Center_Content">
    <vt:lpwstr/>
  </property>
  <property fmtid="{D5CDD505-2E9C-101B-9397-08002B2CF9AE}" pid="22" name="Rt_bottom_Content">
    <vt:lpwstr/>
  </property>
  <property fmtid="{D5CDD505-2E9C-101B-9397-08002B2CF9AE}" pid="23" name="PublishingContactName">
    <vt:lpwstr/>
  </property>
  <property fmtid="{D5CDD505-2E9C-101B-9397-08002B2CF9AE}" pid="24" name="Lt_Inner_Content">
    <vt:lpwstr/>
  </property>
  <property fmtid="{D5CDD505-2E9C-101B-9397-08002B2CF9AE}" pid="25" name="PublishingPageLayout">
    <vt:lpwstr/>
  </property>
  <property fmtid="{D5CDD505-2E9C-101B-9397-08002B2CF9AE}" pid="26" name="Comments">
    <vt:lpwstr/>
  </property>
  <property fmtid="{D5CDD505-2E9C-101B-9397-08002B2CF9AE}" pid="27" name="PublishingPageContent">
    <vt:lpwstr/>
  </property>
  <property fmtid="{D5CDD505-2E9C-101B-9397-08002B2CF9AE}" pid="28" name="Left_Content">
    <vt:lpwstr/>
  </property>
  <property fmtid="{D5CDD505-2E9C-101B-9397-08002B2CF9AE}" pid="29" name="Top_Left_Content">
    <vt:lpwstr/>
  </property>
</Properties>
</file>